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65" r:id="rId7"/>
    <p:sldId id="292" r:id="rId8"/>
    <p:sldId id="290" r:id="rId9"/>
    <p:sldId id="293" r:id="rId10"/>
    <p:sldId id="291" r:id="rId11"/>
    <p:sldId id="294" r:id="rId12"/>
    <p:sldId id="267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4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19396" y="209006"/>
            <a:ext cx="8915399" cy="1864364"/>
          </a:xfrm>
        </p:spPr>
        <p:txBody>
          <a:bodyPr/>
          <a:lstStyle/>
          <a:p>
            <a:r>
              <a:rPr lang="en-US" dirty="0"/>
              <a:t>APA development site at Yale (or Regional Center)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27" y="2579390"/>
            <a:ext cx="9902683" cy="3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21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916D9-BED4-4EA0-A5B7-8449FFBB9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APA Frame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EEA6501-F248-4943-9175-E0FCC0E57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4466" y="1568354"/>
            <a:ext cx="9830211" cy="479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58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1C841-05A3-4902-8AD3-B7C2A0BCF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9398F-5242-492F-9EAF-0D563E74C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Clean tent area CLASS 10.000.</a:t>
            </a:r>
          </a:p>
          <a:p>
            <a:r>
              <a:rPr lang="en-US" dirty="0"/>
              <a:t>Crane (in the clean tent).</a:t>
            </a:r>
          </a:p>
          <a:p>
            <a:r>
              <a:rPr lang="en-US" dirty="0"/>
              <a:t>Fans with HEP filter.</a:t>
            </a:r>
          </a:p>
          <a:p>
            <a:r>
              <a:rPr lang="en-US" dirty="0"/>
              <a:t>Standard laboratory electric connection.</a:t>
            </a:r>
          </a:p>
          <a:p>
            <a:r>
              <a:rPr lang="en-US" dirty="0"/>
              <a:t>No special requirements for water lines.</a:t>
            </a:r>
          </a:p>
          <a:p>
            <a:r>
              <a:rPr lang="en-US" dirty="0"/>
              <a:t>Nitrogen gas (or compressed clean dry air) line.</a:t>
            </a:r>
          </a:p>
          <a:p>
            <a:r>
              <a:rPr lang="en-US" dirty="0"/>
              <a:t>For cold test, some structural modification are necessary, rail to drive the APA in the cryostat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469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A184F-D0CB-4983-AE20-B9F253345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852" y="161122"/>
            <a:ext cx="4371370" cy="1280890"/>
          </a:xfrm>
        </p:spPr>
        <p:txBody>
          <a:bodyPr>
            <a:normAutofit/>
          </a:bodyPr>
          <a:lstStyle/>
          <a:p>
            <a:r>
              <a:rPr lang="en-US" sz="1800"/>
              <a:t>Cold test for ProtoDUNE APA at CERN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35B69-9ED5-4A2D-8F3A-ED38E5CB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741" y="554610"/>
            <a:ext cx="4311585" cy="5748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128B98-1EDC-4710-9164-8B433A285C6B}"/>
              </a:ext>
            </a:extLst>
          </p:cNvPr>
          <p:cNvSpPr txBox="1"/>
          <p:nvPr/>
        </p:nvSpPr>
        <p:spPr>
          <a:xfrm>
            <a:off x="6501114" y="554610"/>
            <a:ext cx="49848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Wright lab could host also a cold test benchmark for slice test in which the APA structure, the wires and the electronic boards can be tested with the cold electronic readout, miming the final detector configuration.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DCF0736-E2C0-4595-ABC2-B76E30E7D88C}"/>
              </a:ext>
            </a:extLst>
          </p:cNvPr>
          <p:cNvCxnSpPr>
            <a:cxnSpLocks/>
          </p:cNvCxnSpPr>
          <p:nvPr/>
        </p:nvCxnSpPr>
        <p:spPr>
          <a:xfrm flipH="1" flipV="1">
            <a:off x="4295776" y="1085850"/>
            <a:ext cx="2381250" cy="2833688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0162588-2BC3-40F7-B4DC-0B10417ADEE0}"/>
              </a:ext>
            </a:extLst>
          </p:cNvPr>
          <p:cNvSpPr txBox="1"/>
          <p:nvPr/>
        </p:nvSpPr>
        <p:spPr>
          <a:xfrm>
            <a:off x="6148388" y="3929063"/>
            <a:ext cx="424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APA is driven into the cold test cryostat with a rail.</a:t>
            </a:r>
          </a:p>
        </p:txBody>
      </p:sp>
    </p:spTree>
    <p:extLst>
      <p:ext uri="{BB962C8B-B14F-4D97-AF65-F5344CB8AC3E}">
        <p14:creationId xmlns:p14="http://schemas.microsoft.com/office/powerpoint/2010/main" val="40993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5B0E5-9048-48DA-A930-CD7B6E48A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WL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87F31-A963-4B93-BD07-4212DA9BA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have a leading role in DUNE experiment and become a regional DUNE center for  APA production.</a:t>
            </a:r>
          </a:p>
          <a:p>
            <a:r>
              <a:rPr lang="en-US" dirty="0"/>
              <a:t>Facilitate engagement between scientists and technical staff on APA production, testing and integration including potential cold tests and electronic tests.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16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70857" y="179972"/>
            <a:ext cx="8911687" cy="1280890"/>
          </a:xfrm>
        </p:spPr>
        <p:txBody>
          <a:bodyPr/>
          <a:lstStyle/>
          <a:p>
            <a:r>
              <a:rPr lang="en-US" dirty="0"/>
              <a:t>Wright Laboratory as it is today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5" y="937237"/>
            <a:ext cx="8986871" cy="5920763"/>
          </a:xfrm>
        </p:spPr>
      </p:pic>
    </p:spTree>
    <p:extLst>
      <p:ext uri="{BB962C8B-B14F-4D97-AF65-F5344CB8AC3E}">
        <p14:creationId xmlns:p14="http://schemas.microsoft.com/office/powerpoint/2010/main" val="3070305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624867"/>
            <a:ext cx="8911687" cy="1280890"/>
          </a:xfrm>
        </p:spPr>
        <p:txBody>
          <a:bodyPr/>
          <a:lstStyle/>
          <a:p>
            <a:r>
              <a:rPr lang="en-US" dirty="0"/>
              <a:t>The Vault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69" y="2770056"/>
            <a:ext cx="10540843" cy="2986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asellaDiTesto 6"/>
          <p:cNvSpPr txBox="1"/>
          <p:nvPr/>
        </p:nvSpPr>
        <p:spPr>
          <a:xfrm>
            <a:off x="2617987" y="1259426"/>
            <a:ext cx="75908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Very long area of </a:t>
            </a:r>
            <a:r>
              <a:rPr lang="en-US" sz="2400" dirty="0">
                <a:sym typeface="Symbol" panose="05050102010706020507" pitchFamily="18" charset="2"/>
              </a:rPr>
              <a:t>600 m</a:t>
            </a:r>
            <a:r>
              <a:rPr lang="en-US" sz="2400" baseline="30000" dirty="0">
                <a:sym typeface="Symbol" panose="05050102010706020507" pitchFamily="18" charset="2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Symbol" panose="05050102010706020507" pitchFamily="18" charset="2"/>
              </a:rPr>
              <a:t>10 Ton crane already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ym typeface="Symbol" panose="05050102010706020507" pitchFamily="18" charset="2"/>
              </a:rPr>
              <a:t>Direct connection with parking area (i.e. street)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11" name="Connettore 2 10"/>
          <p:cNvCxnSpPr>
            <a:stCxn id="19" idx="1"/>
          </p:cNvCxnSpPr>
          <p:nvPr/>
        </p:nvCxnSpPr>
        <p:spPr>
          <a:xfrm flipH="1">
            <a:off x="4349932" y="4846320"/>
            <a:ext cx="23578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19" idx="3"/>
          </p:cNvCxnSpPr>
          <p:nvPr/>
        </p:nvCxnSpPr>
        <p:spPr>
          <a:xfrm>
            <a:off x="7517674" y="4846320"/>
            <a:ext cx="32461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6707777" y="4661654"/>
            <a:ext cx="80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m</a:t>
            </a:r>
          </a:p>
        </p:txBody>
      </p:sp>
      <p:cxnSp>
        <p:nvCxnSpPr>
          <p:cNvPr id="24" name="Connettore 2 23"/>
          <p:cNvCxnSpPr/>
          <p:nvPr/>
        </p:nvCxnSpPr>
        <p:spPr>
          <a:xfrm flipV="1">
            <a:off x="11286309" y="3513909"/>
            <a:ext cx="0" cy="6923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11286309" y="4493623"/>
            <a:ext cx="0" cy="537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10946675" y="4206240"/>
            <a:ext cx="80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 m</a:t>
            </a:r>
          </a:p>
        </p:txBody>
      </p:sp>
      <p:sp>
        <p:nvSpPr>
          <p:cNvPr id="28" name="Freccia a destra 27"/>
          <p:cNvSpPr/>
          <p:nvPr/>
        </p:nvSpPr>
        <p:spPr>
          <a:xfrm>
            <a:off x="1854386" y="4390906"/>
            <a:ext cx="1345475" cy="2707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A9679-0787-486D-9EFC-E6E72A0F1C7E}"/>
              </a:ext>
            </a:extLst>
          </p:cNvPr>
          <p:cNvSpPr txBox="1"/>
          <p:nvPr/>
        </p:nvSpPr>
        <p:spPr>
          <a:xfrm>
            <a:off x="880505" y="4308957"/>
            <a:ext cx="167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Parking</a:t>
            </a:r>
          </a:p>
        </p:txBody>
      </p:sp>
    </p:spTree>
    <p:extLst>
      <p:ext uri="{BB962C8B-B14F-4D97-AF65-F5344CB8AC3E}">
        <p14:creationId xmlns:p14="http://schemas.microsoft.com/office/powerpoint/2010/main" val="1339531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Vault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23" y="1383900"/>
            <a:ext cx="8746374" cy="4919836"/>
          </a:xfrm>
        </p:spPr>
      </p:pic>
    </p:spTree>
    <p:extLst>
      <p:ext uri="{BB962C8B-B14F-4D97-AF65-F5344CB8AC3E}">
        <p14:creationId xmlns:p14="http://schemas.microsoft.com/office/powerpoint/2010/main" val="2418124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Vault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34" y="1410024"/>
            <a:ext cx="8779598" cy="4938525"/>
          </a:xfrm>
        </p:spPr>
      </p:pic>
    </p:spTree>
    <p:extLst>
      <p:ext uri="{BB962C8B-B14F-4D97-AF65-F5344CB8AC3E}">
        <p14:creationId xmlns:p14="http://schemas.microsoft.com/office/powerpoint/2010/main" val="1563826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APA development site in the Vault</a:t>
            </a:r>
            <a:br>
              <a:rPr lang="en-US" dirty="0"/>
            </a:br>
            <a:r>
              <a:rPr lang="en-US" dirty="0"/>
              <a:t>2 production lines + Cold test </a:t>
            </a:r>
          </a:p>
        </p:txBody>
      </p:sp>
      <p:pic>
        <p:nvPicPr>
          <p:cNvPr id="18" name="Content Placeholder 17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FEBF2F1D-52A0-494B-B7F3-6F0C1922C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02" y="2389695"/>
            <a:ext cx="11814277" cy="3483204"/>
          </a:xfrm>
        </p:spPr>
      </p:pic>
    </p:spTree>
    <p:extLst>
      <p:ext uri="{BB962C8B-B14F-4D97-AF65-F5344CB8AC3E}">
        <p14:creationId xmlns:p14="http://schemas.microsoft.com/office/powerpoint/2010/main" val="986753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A6B0B-F475-42C2-ACA8-AC55098FD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 winder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5C099B-E5D2-4379-8627-DEDA6994E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002" y="1716941"/>
            <a:ext cx="10459189" cy="4238858"/>
          </a:xfrm>
        </p:spPr>
      </p:pic>
    </p:spTree>
    <p:extLst>
      <p:ext uri="{BB962C8B-B14F-4D97-AF65-F5344CB8AC3E}">
        <p14:creationId xmlns:p14="http://schemas.microsoft.com/office/powerpoint/2010/main" val="3131137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856BA-A897-47D9-9B8C-C4EB8FDC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133" y="153039"/>
            <a:ext cx="8911687" cy="1280890"/>
          </a:xfrm>
        </p:spPr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 APA Winders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843F8-92B6-44E2-9B0D-39D8580C4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100" y="3030521"/>
            <a:ext cx="4732020" cy="3154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6548A9-873C-4B6F-A01B-29EDD5092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266" y="1104639"/>
            <a:ext cx="4846740" cy="2723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154EBD-A5A9-4E8E-B484-5101DF2BD373}"/>
              </a:ext>
            </a:extLst>
          </p:cNvPr>
          <p:cNvSpPr txBox="1"/>
          <p:nvPr/>
        </p:nvSpPr>
        <p:spPr>
          <a:xfrm>
            <a:off x="7848123" y="2646493"/>
            <a:ext cx="255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@ Daresbury Lab, UK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7D851F-3A5C-49E2-9A14-C2B2512D77ED}"/>
              </a:ext>
            </a:extLst>
          </p:cNvPr>
          <p:cNvSpPr txBox="1"/>
          <p:nvPr/>
        </p:nvSpPr>
        <p:spPr>
          <a:xfrm>
            <a:off x="1757266" y="3869689"/>
            <a:ext cx="381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@ Physical Sciences Lab (PSL), </a:t>
            </a:r>
          </a:p>
          <a:p>
            <a:pPr algn="ctr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University of Wisconsin, US</a:t>
            </a:r>
          </a:p>
        </p:txBody>
      </p:sp>
    </p:spTree>
    <p:extLst>
      <p:ext uri="{BB962C8B-B14F-4D97-AF65-F5344CB8AC3E}">
        <p14:creationId xmlns:p14="http://schemas.microsoft.com/office/powerpoint/2010/main" val="2266199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BC0AF-91A2-47B6-9614-2A10E2EE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/>
              <a:t>APA Processing Cart</a:t>
            </a:r>
          </a:p>
        </p:txBody>
      </p:sp>
      <p:pic>
        <p:nvPicPr>
          <p:cNvPr id="5" name="Content Placeholder 4" descr="A close up of a guitar&#10;&#10;Description generated with high confidence">
            <a:extLst>
              <a:ext uri="{FF2B5EF4-FFF2-40B4-BE49-F238E27FC236}">
                <a16:creationId xmlns:a16="http://schemas.microsoft.com/office/drawing/2014/main" id="{9F477F14-99D2-4ED6-87B7-E8F101F1B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320" y="2106592"/>
            <a:ext cx="6283363" cy="3778250"/>
          </a:xfrm>
        </p:spPr>
      </p:pic>
      <p:pic>
        <p:nvPicPr>
          <p:cNvPr id="7" name="Picture 6" descr="A picture containing ground, building, sitting, indoor&#10;&#10;Description generated with very high confidence">
            <a:extLst>
              <a:ext uri="{FF2B5EF4-FFF2-40B4-BE49-F238E27FC236}">
                <a16:creationId xmlns:a16="http://schemas.microsoft.com/office/drawing/2014/main" id="{80D12CE6-8873-4F18-B088-8811B9809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776" y="1774755"/>
            <a:ext cx="5480116" cy="411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50279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247</Words>
  <Application>Microsoft Office PowerPoint</Application>
  <PresentationFormat>Widescreen</PresentationFormat>
  <Paragraphs>33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Helvetica</vt:lpstr>
      <vt:lpstr>Symbol</vt:lpstr>
      <vt:lpstr>Wingdings 3</vt:lpstr>
      <vt:lpstr>Filo</vt:lpstr>
      <vt:lpstr>APA development site at Yale (or Regional Center)</vt:lpstr>
      <vt:lpstr>Wright Laboratory as it is today</vt:lpstr>
      <vt:lpstr>The Vault</vt:lpstr>
      <vt:lpstr>The Vault</vt:lpstr>
      <vt:lpstr>The Vault</vt:lpstr>
      <vt:lpstr>The APA development site in the Vault 2 production lines + Cold test </vt:lpstr>
      <vt:lpstr>ProtoDUNE winder</vt:lpstr>
      <vt:lpstr>ProtoDUNE APA Winders</vt:lpstr>
      <vt:lpstr>APA Processing Cart</vt:lpstr>
      <vt:lpstr>APA Frame</vt:lpstr>
      <vt:lpstr>Requirements</vt:lpstr>
      <vt:lpstr>Cold test for ProtoDUNE APA at CERN</vt:lpstr>
      <vt:lpstr>Goals for WL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Few words on Yale site for the APA factory</dc:title>
  <dc:creator>Nico</dc:creator>
  <cp:lastModifiedBy>Franco, Domenico</cp:lastModifiedBy>
  <cp:revision>31</cp:revision>
  <dcterms:created xsi:type="dcterms:W3CDTF">2018-01-31T16:30:26Z</dcterms:created>
  <dcterms:modified xsi:type="dcterms:W3CDTF">2018-04-11T16:19:34Z</dcterms:modified>
</cp:coreProperties>
</file>