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3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36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9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9228-EB3D-4EC2-9118-7D4C31F5895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D9BD-023D-42D6-82CF-7E9C70789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4CF7-77BE-4375-9AD3-7951B581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Leveling of the APA’s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1121-8397-4566-9FAD-C82B8BF5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949"/>
            <a:ext cx="3769659" cy="221745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/>
              <a:t>Cut downs shims are used to level the corner on two axis</a:t>
            </a:r>
          </a:p>
          <a:p>
            <a:pPr algn="just"/>
            <a:r>
              <a:rPr lang="en-US" sz="2400" dirty="0"/>
              <a:t>Measurement for the two corner are below the tolerance: </a:t>
            </a:r>
          </a:p>
          <a:p>
            <a:pPr marL="0" indent="0" algn="ctr">
              <a:buNone/>
            </a:pPr>
            <a:r>
              <a:rPr lang="en-US" sz="2400" dirty="0">
                <a:sym typeface="Symbol" panose="05050102010706020507" pitchFamily="18" charset="2"/>
              </a:rPr>
              <a:t></a:t>
            </a:r>
            <a:r>
              <a:rPr lang="en-US" sz="2400" dirty="0"/>
              <a:t>0.15mm and </a:t>
            </a:r>
            <a:r>
              <a:rPr lang="en-US" sz="2400" dirty="0">
                <a:sym typeface="Symbol" panose="05050102010706020507" pitchFamily="18" charset="2"/>
              </a:rPr>
              <a:t> 0.025mm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150F52-9481-4874-9EF9-78B0B901B0EF}"/>
              </a:ext>
            </a:extLst>
          </p:cNvPr>
          <p:cNvGrpSpPr/>
          <p:nvPr/>
        </p:nvGrpSpPr>
        <p:grpSpPr>
          <a:xfrm>
            <a:off x="4773701" y="1488139"/>
            <a:ext cx="2859742" cy="5083986"/>
            <a:chOff x="3657598" y="1483661"/>
            <a:chExt cx="2859742" cy="5083986"/>
          </a:xfrm>
        </p:grpSpPr>
        <p:pic>
          <p:nvPicPr>
            <p:cNvPr id="5" name="Picture 4" descr="A hand holding a knife&#10;&#10;Description generated with high confidence">
              <a:extLst>
                <a:ext uri="{FF2B5EF4-FFF2-40B4-BE49-F238E27FC236}">
                  <a16:creationId xmlns:a16="http://schemas.microsoft.com/office/drawing/2014/main" id="{D27C43FF-CD84-447E-A052-864AC5E1D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45476" y="2595783"/>
              <a:ext cx="5083986" cy="285974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6A8A355-422B-488B-857F-2FE65F846F92}"/>
                </a:ext>
              </a:extLst>
            </p:cNvPr>
            <p:cNvCxnSpPr/>
            <p:nvPr/>
          </p:nvCxnSpPr>
          <p:spPr>
            <a:xfrm flipH="1">
              <a:off x="4715435" y="2084294"/>
              <a:ext cx="470647" cy="326763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C183561-0238-4501-AAE5-B08C4CB2928B}"/>
                </a:ext>
              </a:extLst>
            </p:cNvPr>
            <p:cNvCxnSpPr>
              <a:cxnSpLocks/>
            </p:cNvCxnSpPr>
            <p:nvPr/>
          </p:nvCxnSpPr>
          <p:spPr>
            <a:xfrm>
              <a:off x="4069976" y="4074459"/>
              <a:ext cx="1797424" cy="1613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A picture containing indoor, person, wall, device&#10;&#10;Description generated with very high confidence">
            <a:extLst>
              <a:ext uri="{FF2B5EF4-FFF2-40B4-BE49-F238E27FC236}">
                <a16:creationId xmlns:a16="http://schemas.microsoft.com/office/drawing/2014/main" id="{3920F8E6-2664-473C-8CD6-D0B3419C7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7148" y="2600264"/>
            <a:ext cx="5083982" cy="2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6254"/>
          </a:xfrm>
        </p:spPr>
        <p:txBody>
          <a:bodyPr>
            <a:normAutofit fontScale="90000"/>
          </a:bodyPr>
          <a:lstStyle/>
          <a:p>
            <a:r>
              <a:rPr lang="en-US" dirty="0"/>
              <a:t>MOVs test: status and plans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45" y="2643414"/>
            <a:ext cx="4885509" cy="27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/>
              <a:t>Metal Oxide Varistor (MOV)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Voltage Dependent Resistor (VDR) with nonlinear and  non-ohmic current-voltage characteristic.</a:t>
            </a:r>
          </a:p>
          <a:p>
            <a:r>
              <a:rPr lang="en-US"/>
              <a:t>Used to control and compensate in circuits to prevent and protect against transient voltages.</a:t>
            </a:r>
          </a:p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0ED3B5-7A95-4229-912F-C189A4391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4"/>
          <a:stretch/>
        </p:blipFill>
        <p:spPr bwMode="auto">
          <a:xfrm>
            <a:off x="2476475" y="4085717"/>
            <a:ext cx="7239049" cy="17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42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0800" y="1656945"/>
            <a:ext cx="6146145" cy="3457206"/>
          </a:xfrm>
        </p:spPr>
      </p:pic>
      <p:sp>
        <p:nvSpPr>
          <p:cNvPr id="5" name="CasellaDiTesto 4"/>
          <p:cNvSpPr txBox="1"/>
          <p:nvPr/>
        </p:nvSpPr>
        <p:spPr>
          <a:xfrm>
            <a:off x="5617029" y="1058091"/>
            <a:ext cx="53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58527" y="353911"/>
            <a:ext cx="628323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cage </a:t>
            </a:r>
            <a:r>
              <a:rPr lang="en-US" dirty="0">
                <a:sym typeface="Symbol" panose="05050102010706020507" pitchFamily="18" charset="2"/>
              </a:rPr>
              <a:t> 1500 MOVs + spare = 1800 MOVs.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To be tested at LAr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To be tested around a nominal voltage of 2kV.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Available in the lab: 1847 MOVs.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92998" y="1724097"/>
            <a:ext cx="6283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Test in 2 phases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Room temperature.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LAr temperature + Room temperature + Cracks checking.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263232-3D3C-476E-A9BD-B502721FB823}"/>
                  </a:ext>
                </a:extLst>
              </p:cNvPr>
              <p:cNvSpPr txBox="1"/>
              <p:nvPr/>
            </p:nvSpPr>
            <p:spPr>
              <a:xfrm>
                <a:off x="4917141" y="2859759"/>
                <a:ext cx="65980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the MOVs are divided in batches (B= I </a:t>
                </a:r>
                <a:r>
                  <a:rPr lang="en-US" dirty="0">
                    <a:sym typeface="Wingdings" panose="05000000000000000000" pitchFamily="2" charset="2"/>
                  </a:rPr>
                  <a:t> XXXI).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Every batch contains 4 groups (G= A,B,C,D) with 15 MOVs (P= 115).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Every MOV has a unique identification number B-G-P.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263232-3D3C-476E-A9BD-B502721FB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41" y="2859759"/>
                <a:ext cx="6598024" cy="923330"/>
              </a:xfrm>
              <a:prstGeom prst="rect">
                <a:avLst/>
              </a:prstGeom>
              <a:blipFill>
                <a:blip r:embed="rId3"/>
                <a:stretch>
                  <a:fillRect l="-832" t="-3947" r="-73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43323D5-ABA6-4BC3-9746-BE7B71CF8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26" y="4345815"/>
            <a:ext cx="5325035" cy="21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7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002F-29BF-439D-9601-54D80FDA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306" y="-164797"/>
            <a:ext cx="6586491" cy="950859"/>
          </a:xfrm>
        </p:spPr>
        <p:txBody>
          <a:bodyPr>
            <a:normAutofit/>
          </a:bodyPr>
          <a:lstStyle/>
          <a:p>
            <a:pPr algn="ctr"/>
            <a:r>
              <a:rPr lang="en-US"/>
              <a:t>Phase 1 – Warm Test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8D7A6E-7D5A-4B36-9685-3AEF45BB9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4212" y="1558803"/>
            <a:ext cx="6485642" cy="3648173"/>
          </a:xfrm>
        </p:spPr>
      </p:pic>
      <p:pic>
        <p:nvPicPr>
          <p:cNvPr id="16" name="Picture 15" descr="A circuit board&#10;&#10;Description generated with very high confidence">
            <a:extLst>
              <a:ext uri="{FF2B5EF4-FFF2-40B4-BE49-F238E27FC236}">
                <a16:creationId xmlns:a16="http://schemas.microsoft.com/office/drawing/2014/main" id="{C98E1F26-0BDA-4440-BD37-D1DD7727C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7571" y="1941917"/>
            <a:ext cx="5987506" cy="3367972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977B89B-9342-4AC6-9E9E-9181C48B1CBA}"/>
              </a:ext>
            </a:extLst>
          </p:cNvPr>
          <p:cNvSpPr txBox="1">
            <a:spLocks/>
          </p:cNvSpPr>
          <p:nvPr/>
        </p:nvSpPr>
        <p:spPr>
          <a:xfrm>
            <a:off x="7558220" y="1160998"/>
            <a:ext cx="4424082" cy="453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 March</a:t>
            </a:r>
            <a:r>
              <a:rPr lang="en-US" sz="2400" dirty="0">
                <a:sym typeface="Wingdings" panose="05000000000000000000" pitchFamily="2" charset="2"/>
              </a:rPr>
              <a:t>16</a:t>
            </a:r>
            <a:r>
              <a:rPr lang="en-US" sz="2400" baseline="30000" dirty="0">
                <a:sym typeface="Wingdings" panose="05000000000000000000" pitchFamily="2" charset="2"/>
              </a:rPr>
              <a:t>th</a:t>
            </a:r>
            <a:r>
              <a:rPr lang="en-US" sz="2400" dirty="0">
                <a:sym typeface="Wingdings" panose="05000000000000000000" pitchFamily="2" charset="2"/>
              </a:rPr>
              <a:t> March at Yale Cryo-Lab.</a:t>
            </a:r>
          </a:p>
          <a:p>
            <a:r>
              <a:rPr lang="en-US" sz="2400" dirty="0">
                <a:sym typeface="Wingdings" panose="05000000000000000000" pitchFamily="2" charset="2"/>
              </a:rPr>
              <a:t>1847 MOVs tested at 2kV.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 readout can be easily made by a standard </a:t>
            </a:r>
            <a:r>
              <a:rPr lang="en-US" sz="2400">
                <a:sym typeface="Wingdings" panose="05000000000000000000" pitchFamily="2" charset="2"/>
              </a:rPr>
              <a:t>digital multimeter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r>
              <a:rPr lang="en-US" sz="2400" dirty="0">
                <a:sym typeface="Wingdings" panose="05000000000000000000" pitchFamily="2" charset="2"/>
              </a:rPr>
              <a:t>Data record on worksheet.</a:t>
            </a:r>
          </a:p>
          <a:p>
            <a:r>
              <a:rPr lang="en-US" sz="2400" dirty="0">
                <a:sym typeface="Wingdings" panose="05000000000000000000" pitchFamily="2" charset="2"/>
              </a:rPr>
              <a:t>Defined 5 shells around 1.8kV (1%,2%,3%,4% and 5%).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FCC19-DE13-4F42-9883-DFC9B19A8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4514752"/>
            <a:ext cx="4542043" cy="9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6F6F4388-469C-45F9-A4C3-CEF9C07E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23614"/>
            <a:ext cx="3738281" cy="25386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93461" y="4593589"/>
            <a:ext cx="4837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Nominal Voltage of 1960 V</a:t>
            </a:r>
          </a:p>
          <a:p>
            <a:pPr algn="just"/>
            <a:endParaRPr lang="en-US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The difference in voltage among channels must be corrected.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We measure one MOV value along all the channels.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We fit the distribution in function of the actual voltage on the empty channel.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We apply the correction.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FE2D4B-1A8F-41D6-A982-8540B024E420}"/>
              </a:ext>
            </a:extLst>
          </p:cNvPr>
          <p:cNvSpPr/>
          <p:nvPr/>
        </p:nvSpPr>
        <p:spPr>
          <a:xfrm>
            <a:off x="8930581" y="1084729"/>
            <a:ext cx="858879" cy="4258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2B1ECB-F857-4A44-9DD1-C760EE6CDF5A}"/>
              </a:ext>
            </a:extLst>
          </p:cNvPr>
          <p:cNvGrpSpPr/>
          <p:nvPr/>
        </p:nvGrpSpPr>
        <p:grpSpPr>
          <a:xfrm>
            <a:off x="649941" y="2069184"/>
            <a:ext cx="10903738" cy="391212"/>
            <a:chOff x="649941" y="2069184"/>
            <a:chExt cx="10903738" cy="3912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7F0331-9263-4B87-A3E1-8F7DD8D5A447}"/>
                </a:ext>
              </a:extLst>
            </p:cNvPr>
            <p:cNvSpPr/>
            <p:nvPr/>
          </p:nvSpPr>
          <p:spPr>
            <a:xfrm>
              <a:off x="1475295" y="2069184"/>
              <a:ext cx="10078384" cy="391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4DF801-DC70-4B13-B28D-D2DEE7BD18B8}"/>
                </a:ext>
              </a:extLst>
            </p:cNvPr>
            <p:cNvSpPr/>
            <p:nvPr/>
          </p:nvSpPr>
          <p:spPr>
            <a:xfrm>
              <a:off x="649941" y="2069184"/>
              <a:ext cx="1080247" cy="284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71E5C6-36ED-4374-BE8E-FD0BDB0804B6}"/>
              </a:ext>
            </a:extLst>
          </p:cNvPr>
          <p:cNvGrpSpPr/>
          <p:nvPr/>
        </p:nvGrpSpPr>
        <p:grpSpPr>
          <a:xfrm>
            <a:off x="660731" y="21408"/>
            <a:ext cx="10903738" cy="4455590"/>
            <a:chOff x="660731" y="21408"/>
            <a:chExt cx="10903738" cy="4455590"/>
          </a:xfrm>
        </p:grpSpPr>
        <p:pic>
          <p:nvPicPr>
            <p:cNvPr id="9" name="Immagine 3">
              <a:extLst>
                <a:ext uri="{FF2B5EF4-FFF2-40B4-BE49-F238E27FC236}">
                  <a16:creationId xmlns:a16="http://schemas.microsoft.com/office/drawing/2014/main" id="{436B3A4F-FB83-44B5-9731-6084A69A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20" y="21408"/>
              <a:ext cx="10773749" cy="2258086"/>
            </a:xfrm>
            <a:prstGeom prst="rect">
              <a:avLst/>
            </a:prstGeom>
          </p:spPr>
        </p:pic>
        <p:pic>
          <p:nvPicPr>
            <p:cNvPr id="10" name="Segnaposto contenuto 3">
              <a:extLst>
                <a:ext uri="{FF2B5EF4-FFF2-40B4-BE49-F238E27FC236}">
                  <a16:creationId xmlns:a16="http://schemas.microsoft.com/office/drawing/2014/main" id="{41D81700-1759-44E2-8847-C42745A59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850" y="2193067"/>
              <a:ext cx="10705010" cy="228393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8AE167-D90E-47E1-BCA9-00B9BA2F46A3}"/>
                </a:ext>
              </a:extLst>
            </p:cNvPr>
            <p:cNvGrpSpPr/>
            <p:nvPr/>
          </p:nvGrpSpPr>
          <p:grpSpPr>
            <a:xfrm>
              <a:off x="660731" y="2075034"/>
              <a:ext cx="10903738" cy="253821"/>
              <a:chOff x="649941" y="2069184"/>
              <a:chExt cx="10903738" cy="39121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67F6D3C-5884-4621-86DC-01927280B577}"/>
                  </a:ext>
                </a:extLst>
              </p:cNvPr>
              <p:cNvSpPr/>
              <p:nvPr/>
            </p:nvSpPr>
            <p:spPr>
              <a:xfrm>
                <a:off x="1475295" y="2069184"/>
                <a:ext cx="10078384" cy="391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363D7C-DAF5-49CA-8EF8-FC9E3609EA16}"/>
                  </a:ext>
                </a:extLst>
              </p:cNvPr>
              <p:cNvSpPr/>
              <p:nvPr/>
            </p:nvSpPr>
            <p:spPr>
              <a:xfrm>
                <a:off x="649941" y="2069184"/>
                <a:ext cx="1080247" cy="2848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884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C0239707-9D73-4849-8267-C40019DA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12" y="4157300"/>
            <a:ext cx="3955668" cy="2686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153D6-6D08-4708-B06E-81B4FBDA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Cryogenic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EAB56-8A5D-4190-A358-7B42BBC4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4000"/>
            <a:ext cx="7933764" cy="288215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Every single batch is:</a:t>
            </a:r>
          </a:p>
          <a:p>
            <a:pPr algn="just"/>
            <a:r>
              <a:rPr lang="en-US" dirty="0"/>
              <a:t>Mounted back on the boards.</a:t>
            </a:r>
          </a:p>
          <a:p>
            <a:pPr algn="just"/>
            <a:r>
              <a:rPr lang="en-US" dirty="0"/>
              <a:t>Slowly lowered by a crane in a </a:t>
            </a:r>
            <a:r>
              <a:rPr lang="en-US" dirty="0" err="1"/>
              <a:t>dewar</a:t>
            </a:r>
            <a:r>
              <a:rPr lang="en-US" dirty="0"/>
              <a:t> with LAr trying to keep a controlled cooldown (linear approximation </a:t>
            </a:r>
            <a:r>
              <a:rPr lang="en-US" dirty="0">
                <a:sym typeface="Symbol" panose="05050102010706020507" pitchFamily="18" charset="2"/>
              </a:rPr>
              <a:t>0.03 C/s).</a:t>
            </a:r>
            <a:endParaRPr lang="en-US" dirty="0"/>
          </a:p>
          <a:p>
            <a:pPr algn="just"/>
            <a:r>
              <a:rPr lang="en-US" dirty="0"/>
              <a:t>Temperature are monitored with 4 PT1000 RTD.</a:t>
            </a:r>
          </a:p>
          <a:p>
            <a:pPr algn="just"/>
            <a:r>
              <a:rPr lang="en-US" dirty="0"/>
              <a:t>When in LAr bath, MOVs are tested.</a:t>
            </a:r>
          </a:p>
          <a:p>
            <a:pPr algn="just"/>
            <a:r>
              <a:rPr lang="en-US" dirty="0"/>
              <a:t>The system is then raised and (less) slowly warmed up.</a:t>
            </a:r>
          </a:p>
          <a:p>
            <a:pPr algn="just"/>
            <a:r>
              <a:rPr lang="en-US" dirty="0"/>
              <a:t>MOVs tested again at room temperature.</a:t>
            </a:r>
          </a:p>
          <a:p>
            <a:pPr algn="just"/>
            <a:r>
              <a:rPr lang="en-US" dirty="0"/>
              <a:t>MOVs are inspected for cracks.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23EE65-476D-4A3E-8297-0A9A82CE3FB2}"/>
              </a:ext>
            </a:extLst>
          </p:cNvPr>
          <p:cNvGrpSpPr/>
          <p:nvPr/>
        </p:nvGrpSpPr>
        <p:grpSpPr>
          <a:xfrm>
            <a:off x="7485131" y="4527176"/>
            <a:ext cx="3868669" cy="1887396"/>
            <a:chOff x="4006825" y="4061620"/>
            <a:chExt cx="4558384" cy="2564091"/>
          </a:xfrm>
        </p:grpSpPr>
        <p:pic>
          <p:nvPicPr>
            <p:cNvPr id="5" name="Picture 4" descr="A circuit board&#10;&#10;Description generated with high confidence">
              <a:extLst>
                <a:ext uri="{FF2B5EF4-FFF2-40B4-BE49-F238E27FC236}">
                  <a16:creationId xmlns:a16="http://schemas.microsoft.com/office/drawing/2014/main" id="{DFBCDC2D-2F4B-408C-9C91-97B62E8F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825" y="4061620"/>
              <a:ext cx="4558384" cy="256409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ECA224-E9C0-45F5-8B81-6310E0109166}"/>
                </a:ext>
              </a:extLst>
            </p:cNvPr>
            <p:cNvSpPr/>
            <p:nvPr/>
          </p:nvSpPr>
          <p:spPr>
            <a:xfrm>
              <a:off x="5714517" y="5082988"/>
              <a:ext cx="1143000" cy="10130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F812D8-E9BA-4599-A467-BF977D1444BB}"/>
              </a:ext>
            </a:extLst>
          </p:cNvPr>
          <p:cNvCxnSpPr>
            <a:cxnSpLocks/>
          </p:cNvCxnSpPr>
          <p:nvPr/>
        </p:nvCxnSpPr>
        <p:spPr>
          <a:xfrm>
            <a:off x="5657846" y="2792506"/>
            <a:ext cx="3548907" cy="25685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A picture containing table, indoor&#10;&#10;Description generated with very high confidence">
            <a:extLst>
              <a:ext uri="{FF2B5EF4-FFF2-40B4-BE49-F238E27FC236}">
                <a16:creationId xmlns:a16="http://schemas.microsoft.com/office/drawing/2014/main" id="{511BE501-AFD1-4364-ACC5-F440D6A78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3258" y="1055158"/>
            <a:ext cx="4362118" cy="2453692"/>
          </a:xfrm>
          <a:prstGeom prst="rect">
            <a:avLst/>
          </a:prstGeom>
        </p:spPr>
      </p:pic>
      <p:pic>
        <p:nvPicPr>
          <p:cNvPr id="9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21A608E-D09F-4FC9-B6BC-9D4CCA9F5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0" y="4157300"/>
            <a:ext cx="3868669" cy="2627148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5A7B38-B8BC-4CC9-857B-4D6D8681F361}"/>
              </a:ext>
            </a:extLst>
          </p:cNvPr>
          <p:cNvSpPr/>
          <p:nvPr/>
        </p:nvSpPr>
        <p:spPr>
          <a:xfrm>
            <a:off x="457200" y="2483223"/>
            <a:ext cx="640976" cy="1792941"/>
          </a:xfrm>
          <a:custGeom>
            <a:avLst/>
            <a:gdLst>
              <a:gd name="connsiteX0" fmla="*/ 507334 w 507334"/>
              <a:gd name="connsiteY0" fmla="*/ 0 h 1797423"/>
              <a:gd name="connsiteX1" fmla="*/ 5310 w 507334"/>
              <a:gd name="connsiteY1" fmla="*/ 941294 h 1797423"/>
              <a:gd name="connsiteX2" fmla="*/ 247357 w 507334"/>
              <a:gd name="connsiteY2" fmla="*/ 1797423 h 17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334" h="1797423">
                <a:moveTo>
                  <a:pt x="507334" y="0"/>
                </a:moveTo>
                <a:cubicBezTo>
                  <a:pt x="277987" y="320861"/>
                  <a:pt x="48640" y="641723"/>
                  <a:pt x="5310" y="941294"/>
                </a:cubicBezTo>
                <a:cubicBezTo>
                  <a:pt x="-38020" y="1240865"/>
                  <a:pt x="196557" y="1639047"/>
                  <a:pt x="247357" y="1797423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building, wall, object&#10;&#10;Description generated with very high confidence">
            <a:extLst>
              <a:ext uri="{FF2B5EF4-FFF2-40B4-BE49-F238E27FC236}">
                <a16:creationId xmlns:a16="http://schemas.microsoft.com/office/drawing/2014/main" id="{FBF3865F-CC7B-48BB-9B26-56F825A37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19166"/>
          <a:stretch/>
        </p:blipFill>
        <p:spPr>
          <a:xfrm rot="10800000"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390" y="3429000"/>
            <a:ext cx="3651467" cy="684923"/>
          </a:xfrm>
        </p:spPr>
        <p:txBody>
          <a:bodyPr>
            <a:normAutofit fontScale="90000"/>
          </a:bodyPr>
          <a:lstStyle/>
          <a:p>
            <a:r>
              <a:rPr lang="en-US" dirty="0"/>
              <a:t>Plans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2390" y="4198229"/>
            <a:ext cx="3651466" cy="20681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1800" dirty="0"/>
              <a:t>Data analysis to perform selection of “good” MOVs.</a:t>
            </a:r>
          </a:p>
          <a:p>
            <a:pPr algn="just"/>
            <a:r>
              <a:rPr lang="en-US" sz="1800" dirty="0"/>
              <a:t>Repeat cold test on some random batches to investigate cracks formation.</a:t>
            </a:r>
          </a:p>
          <a:p>
            <a:pPr algn="just"/>
            <a:r>
              <a:rPr lang="en-US" sz="1800" dirty="0"/>
              <a:t>Long-standing test. We will keep one batch running in LN at 2kV.</a:t>
            </a:r>
          </a:p>
          <a:p>
            <a:pPr algn="just"/>
            <a:r>
              <a:rPr lang="en-US" sz="1800" dirty="0"/>
              <a:t>Start test of resistors (tomorrow)</a:t>
            </a:r>
          </a:p>
          <a:p>
            <a:pPr algn="just"/>
            <a:r>
              <a:rPr lang="en-US" sz="1800" dirty="0"/>
              <a:t>Prepare the boards (beginning of May)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6913433-6C3C-4E6A-A57C-E23937AF03A9}"/>
              </a:ext>
            </a:extLst>
          </p:cNvPr>
          <p:cNvSpPr txBox="1">
            <a:spLocks/>
          </p:cNvSpPr>
          <p:nvPr/>
        </p:nvSpPr>
        <p:spPr>
          <a:xfrm>
            <a:off x="433778" y="786148"/>
            <a:ext cx="3651467" cy="68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Resume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309AF12E-F9C2-44E2-BBC6-B0CEFF838B2B}"/>
              </a:ext>
            </a:extLst>
          </p:cNvPr>
          <p:cNvSpPr txBox="1">
            <a:spLocks/>
          </p:cNvSpPr>
          <p:nvPr/>
        </p:nvSpPr>
        <p:spPr>
          <a:xfrm>
            <a:off x="433778" y="1568824"/>
            <a:ext cx="3651466" cy="154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1847 MOVs tested at room temperature and in LAr.</a:t>
            </a:r>
          </a:p>
          <a:p>
            <a:r>
              <a:rPr lang="en-US" sz="1800" dirty="0">
                <a:sym typeface="Symbol" panose="05050102010706020507" pitchFamily="18" charset="2"/>
              </a:rPr>
              <a:t>146 MOVs cracked ( 8%) during immersion in Lar.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2789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Symbol</vt:lpstr>
      <vt:lpstr>Wingdings</vt:lpstr>
      <vt:lpstr>Tema di Office</vt:lpstr>
      <vt:lpstr>Leveling of the APA’s corners</vt:lpstr>
      <vt:lpstr>MOVs test: status and plans</vt:lpstr>
      <vt:lpstr>Metal Oxide Varistor (MOV)</vt:lpstr>
      <vt:lpstr>PowerPoint Presentation</vt:lpstr>
      <vt:lpstr>Phase 1 – Warm Test</vt:lpstr>
      <vt:lpstr>PowerPoint Presentation</vt:lpstr>
      <vt:lpstr>Phase 2: Cryogenic test</vt:lpstr>
      <vt:lpstr>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MOVs test: status and plans</dc:title>
  <dc:creator>Nico</dc:creator>
  <cp:lastModifiedBy>Franco, Domenico</cp:lastModifiedBy>
  <cp:revision>42</cp:revision>
  <dcterms:created xsi:type="dcterms:W3CDTF">2018-03-19T13:54:09Z</dcterms:created>
  <dcterms:modified xsi:type="dcterms:W3CDTF">2018-06-25T17:00:43Z</dcterms:modified>
</cp:coreProperties>
</file>