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3" r:id="rId5"/>
    <p:sldId id="265" r:id="rId6"/>
    <p:sldId id="260" r:id="rId7"/>
    <p:sldId id="261" r:id="rId8"/>
    <p:sldId id="262" r:id="rId9"/>
    <p:sldId id="273" r:id="rId1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78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t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beSat Cosmic Ray Observatory"/>
          <p:cNvSpPr txBox="1">
            <a:spLocks noGrp="1"/>
          </p:cNvSpPr>
          <p:nvPr>
            <p:ph type="ctrTitle"/>
          </p:nvPr>
        </p:nvSpPr>
        <p:spPr>
          <a:xfrm>
            <a:off x="1270000" y="4700490"/>
            <a:ext cx="10464800" cy="3302001"/>
          </a:xfrm>
          <a:prstGeom prst="rect">
            <a:avLst/>
          </a:prstGeom>
        </p:spPr>
        <p:txBody>
          <a:bodyPr/>
          <a:lstStyle>
            <a:lvl1pPr>
              <a:defRPr sz="6500"/>
            </a:lvl1pPr>
          </a:lstStyle>
          <a:p>
            <a:r>
              <a:t>CubeSat Cosmic Ray Observatory</a:t>
            </a:r>
          </a:p>
        </p:txBody>
      </p:sp>
      <p:sp>
        <p:nvSpPr>
          <p:cNvPr id="120" name="Yale Undergraduate Aerospace Association (YUAA)"/>
          <p:cNvSpPr txBox="1">
            <a:spLocks noGrp="1"/>
          </p:cNvSpPr>
          <p:nvPr>
            <p:ph type="subTitle" sz="quarter" idx="1"/>
          </p:nvPr>
        </p:nvSpPr>
        <p:spPr>
          <a:xfrm>
            <a:off x="1270000" y="8218350"/>
            <a:ext cx="10464800" cy="11303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</a:lstStyle>
          <a:p>
            <a:r>
              <a:t>Yale Undergraduate Aerospace Association (YUAA)</a:t>
            </a:r>
          </a:p>
        </p:txBody>
      </p:sp>
      <p:pic>
        <p:nvPicPr>
          <p:cNvPr id="121" name="cosmicrays-s.jpg" descr="cosmicrays-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09575" y="1099586"/>
            <a:ext cx="7785650" cy="4379428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ASPERA/Novapix/L. Bret: Symmetry Magazine"/>
          <p:cNvSpPr txBox="1"/>
          <p:nvPr/>
        </p:nvSpPr>
        <p:spPr>
          <a:xfrm>
            <a:off x="6889639" y="5544457"/>
            <a:ext cx="3606001" cy="678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ts val="3600"/>
              </a:lnSpc>
              <a:defRPr sz="1300" b="0">
                <a:solidFill>
                  <a:srgbClr val="AAAAAA"/>
                </a:solidFill>
              </a:defRPr>
            </a:lvl1pPr>
          </a:lstStyle>
          <a:p>
            <a:r>
              <a:t>ASPERA/Novapix/L. Bret: Symmetry Magazine</a:t>
            </a:r>
          </a:p>
        </p:txBody>
      </p:sp>
      <p:pic>
        <p:nvPicPr>
          <p:cNvPr id="12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4022" y="7873665"/>
            <a:ext cx="1228673" cy="12286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18181" t="7652" r="18181"/>
          <a:stretch>
            <a:fillRect/>
          </a:stretch>
        </p:blipFill>
        <p:spPr>
          <a:xfrm>
            <a:off x="6723856" y="2835076"/>
            <a:ext cx="5323076" cy="5793533"/>
          </a:xfrm>
          <a:prstGeom prst="rect">
            <a:avLst/>
          </a:prstGeom>
        </p:spPr>
      </p:pic>
      <p:sp>
        <p:nvSpPr>
          <p:cNvPr id="130" name="The goa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The goal</a:t>
            </a:r>
          </a:p>
        </p:txBody>
      </p:sp>
      <p:sp>
        <p:nvSpPr>
          <p:cNvPr id="131" name="Detection of cosmic rays in low-Earth orbit.…"/>
          <p:cNvSpPr txBox="1">
            <a:spLocks noGrp="1"/>
          </p:cNvSpPr>
          <p:nvPr>
            <p:ph type="body" sz="half" idx="1"/>
          </p:nvPr>
        </p:nvSpPr>
        <p:spPr>
          <a:xfrm>
            <a:off x="708171" y="2986940"/>
            <a:ext cx="6000458" cy="548985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Design and construct a cosmic ray detector for use in </a:t>
            </a:r>
            <a:r>
              <a:rPr dirty="0"/>
              <a:t>low-Earth orbit</a:t>
            </a:r>
            <a:endParaRPr lang="en-US" dirty="0"/>
          </a:p>
          <a:p>
            <a:r>
              <a:rPr lang="en-US" dirty="0"/>
              <a:t>Assemble a functional satellite to carry this payload</a:t>
            </a:r>
          </a:p>
          <a:p>
            <a:r>
              <a:rPr lang="en-US" dirty="0"/>
              <a:t>Secure a launch date from NASA</a:t>
            </a:r>
          </a:p>
          <a:p>
            <a:r>
              <a:rPr lang="en-US" dirty="0"/>
              <a:t>Bring Yale into the space age</a:t>
            </a:r>
          </a:p>
        </p:txBody>
      </p:sp>
      <p:sp>
        <p:nvSpPr>
          <p:cNvPr id="132" name="Simon Swordy (U.Chicago), NASA"/>
          <p:cNvSpPr txBox="1"/>
          <p:nvPr/>
        </p:nvSpPr>
        <p:spPr>
          <a:xfrm>
            <a:off x="9197474" y="8676076"/>
            <a:ext cx="2827352" cy="29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 b="0">
                <a:solidFill>
                  <a:srgbClr val="929292"/>
                </a:solidFill>
              </a:defRPr>
            </a:lvl1pPr>
          </a:lstStyle>
          <a:p>
            <a:r>
              <a:t>Simon Swordy (U.Chicago), NASA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beSat history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CubeSat history</a:t>
            </a:r>
          </a:p>
        </p:txBody>
      </p:sp>
      <p:sp>
        <p:nvSpPr>
          <p:cNvPr id="136" name="Began four years ago with an optical communications payload…"/>
          <p:cNvSpPr txBox="1">
            <a:spLocks noGrp="1"/>
          </p:cNvSpPr>
          <p:nvPr>
            <p:ph type="body" sz="half" idx="1"/>
          </p:nvPr>
        </p:nvSpPr>
        <p:spPr>
          <a:xfrm>
            <a:off x="907586" y="2125134"/>
            <a:ext cx="5601628" cy="593675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Project began four years ago with an optical communications payload</a:t>
            </a:r>
          </a:p>
          <a:p>
            <a:r>
              <a:rPr lang="en-US" dirty="0"/>
              <a:t>Organization has never launched a satellite into orbit, but many other universities have</a:t>
            </a:r>
          </a:p>
          <a:p>
            <a:r>
              <a:rPr lang="en-US" dirty="0"/>
              <a:t>New frontier for Yale University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9CF3AD-75B9-47EE-8C2A-0EA47C7FD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87577" y="2867229"/>
            <a:ext cx="5936755" cy="445256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erveimage.png" descr="serveimage.pn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21717" r="21717"/>
          <a:stretch>
            <a:fillRect/>
          </a:stretch>
        </p:blipFill>
        <p:spPr>
          <a:xfrm>
            <a:off x="6718300" y="2089186"/>
            <a:ext cx="5334000" cy="6286501"/>
          </a:xfrm>
          <a:prstGeom prst="rect">
            <a:avLst/>
          </a:prstGeom>
        </p:spPr>
      </p:pic>
      <p:sp>
        <p:nvSpPr>
          <p:cNvPr id="154" name="The satelli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satellite</a:t>
            </a:r>
          </a:p>
        </p:txBody>
      </p:sp>
      <p:sp>
        <p:nvSpPr>
          <p:cNvPr id="155" name="Chassis and flight computer have been acquired…"/>
          <p:cNvSpPr txBox="1">
            <a:spLocks noGrp="1"/>
          </p:cNvSpPr>
          <p:nvPr>
            <p:ph type="body" sz="half" idx="1"/>
          </p:nvPr>
        </p:nvSpPr>
        <p:spPr>
          <a:xfrm>
            <a:off x="1384299" y="2682873"/>
            <a:ext cx="5334001" cy="569281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2325" indent="-322325" defTabSz="549148">
              <a:spcBef>
                <a:spcPts val="3000"/>
              </a:spcBef>
              <a:defRPr sz="2632"/>
            </a:pPr>
            <a:r>
              <a:rPr lang="fr-FR" dirty="0"/>
              <a:t>Dimensions: “2U,” or 20 cm × 10 cm × 10 cm</a:t>
            </a:r>
            <a:endParaRPr lang="en-US" dirty="0"/>
          </a:p>
          <a:p>
            <a:pPr marL="322325" indent="-322325" defTabSz="549148">
              <a:spcBef>
                <a:spcPts val="3000"/>
              </a:spcBef>
              <a:defRPr sz="2632"/>
            </a:pPr>
            <a:r>
              <a:rPr lang="en-US" dirty="0"/>
              <a:t>Attitude determination/control – magnetorquer, sun sensor</a:t>
            </a:r>
          </a:p>
          <a:p>
            <a:pPr marL="322325" indent="-322325" defTabSz="549148">
              <a:spcBef>
                <a:spcPts val="3000"/>
              </a:spcBef>
              <a:defRPr sz="2632"/>
            </a:pPr>
            <a:r>
              <a:rPr lang="en-US" dirty="0"/>
              <a:t>Radio system (antenna retracted at launch, extended in orbit by a nichrome burn wire)</a:t>
            </a:r>
          </a:p>
          <a:p>
            <a:pPr marL="322325" indent="-322325" defTabSz="549148">
              <a:spcBef>
                <a:spcPts val="3000"/>
              </a:spcBef>
              <a:defRPr sz="2632"/>
            </a:pPr>
            <a:r>
              <a:rPr lang="en-US" dirty="0"/>
              <a:t>Develop our own software: </a:t>
            </a:r>
            <a:r>
              <a:rPr lang="en-US" i="1" dirty="0"/>
              <a:t>sensor drivers, PID control, </a:t>
            </a:r>
            <a:br>
              <a:rPr lang="en-US" i="1" dirty="0"/>
            </a:br>
            <a:r>
              <a:rPr lang="en-US" i="1" dirty="0"/>
              <a:t>data transmission</a:t>
            </a:r>
          </a:p>
          <a:p>
            <a:pPr marL="322325" indent="-322325" defTabSz="549148">
              <a:spcBef>
                <a:spcPts val="3000"/>
              </a:spcBef>
              <a:defRPr sz="2632"/>
            </a:pPr>
            <a:r>
              <a:rPr lang="en-US" dirty="0"/>
              <a:t>Cosmic ray detector</a:t>
            </a:r>
          </a:p>
          <a:p>
            <a:pPr marL="322325" indent="-322325" defTabSz="549148">
              <a:spcBef>
                <a:spcPts val="3000"/>
              </a:spcBef>
              <a:defRPr sz="2632"/>
            </a:pPr>
            <a:endParaRPr lang="en-US" dirty="0"/>
          </a:p>
        </p:txBody>
      </p:sp>
      <p:sp>
        <p:nvSpPr>
          <p:cNvPr id="156" name="photo: Innovative Solutions in Space"/>
          <p:cNvSpPr txBox="1"/>
          <p:nvPr/>
        </p:nvSpPr>
        <p:spPr>
          <a:xfrm>
            <a:off x="7464042" y="8525261"/>
            <a:ext cx="5099305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solidFill>
                  <a:srgbClr val="929292"/>
                </a:solidFill>
              </a:defRPr>
            </a:lvl1pPr>
          </a:lstStyle>
          <a:p>
            <a:r>
              <a:t>photo: Innovative Solutions in Space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613" t="1626" r="5603"/>
          <a:stretch>
            <a:fillRect/>
          </a:stretch>
        </p:blipFill>
        <p:spPr>
          <a:xfrm rot="5397671">
            <a:off x="357768" y="3238118"/>
            <a:ext cx="6705184" cy="4658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97"/>
                </a:moveTo>
                <a:lnTo>
                  <a:pt x="1777" y="21599"/>
                </a:lnTo>
                <a:lnTo>
                  <a:pt x="21590" y="21600"/>
                </a:lnTo>
                <a:lnTo>
                  <a:pt x="21600" y="21"/>
                </a:lnTo>
                <a:lnTo>
                  <a:pt x="10" y="0"/>
                </a:lnTo>
                <a:lnTo>
                  <a:pt x="0" y="21597"/>
                </a:lnTo>
                <a:close/>
              </a:path>
            </a:pathLst>
          </a:custGeom>
        </p:spPr>
      </p:pic>
      <p:sp>
        <p:nvSpPr>
          <p:cNvPr id="162" name="Cosmic ray detecto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Cosmic ray detector</a:t>
            </a:r>
          </a:p>
        </p:txBody>
      </p:sp>
      <p:sp>
        <p:nvSpPr>
          <p:cNvPr id="163" name="We’re planning to launch a layered scintillator-based cosmic ray detector in LEO…"/>
          <p:cNvSpPr txBox="1">
            <a:spLocks noGrp="1"/>
          </p:cNvSpPr>
          <p:nvPr>
            <p:ph type="body" sz="half" idx="1"/>
          </p:nvPr>
        </p:nvSpPr>
        <p:spPr>
          <a:xfrm>
            <a:off x="6602523" y="2068173"/>
            <a:ext cx="5565554" cy="699838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Planning </a:t>
            </a:r>
            <a:r>
              <a:rPr dirty="0"/>
              <a:t>to launch a layered scintillator-based cosmic ray detector in LEO</a:t>
            </a:r>
          </a:p>
          <a:p>
            <a:r>
              <a:rPr lang="en-US" dirty="0"/>
              <a:t>Detector </a:t>
            </a:r>
            <a:r>
              <a:rPr dirty="0"/>
              <a:t>will yield information about particle coincidence, energy, and charge (Pulse shape discrimination techniques)</a:t>
            </a:r>
          </a:p>
          <a:p>
            <a:r>
              <a:rPr dirty="0"/>
              <a:t>Open source designs: </a:t>
            </a:r>
            <a:r>
              <a:rPr dirty="0" err="1"/>
              <a:t>CosmicPi</a:t>
            </a:r>
            <a:r>
              <a:rPr dirty="0"/>
              <a:t> project at CERN and the </a:t>
            </a:r>
            <a:r>
              <a:rPr dirty="0" err="1"/>
              <a:t>CosmicWatch</a:t>
            </a:r>
            <a:r>
              <a:rPr dirty="0"/>
              <a:t> team at MIT. Adapting these muon detectors to orbital conditions.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40285196_2148945295178468_8380696953708609536_o.jpg" descr="40285196_2148945295178468_8380696953708609536_o.jpg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/>
          </a:blip>
          <a:srcRect l="21724" r="21724"/>
          <a:stretch>
            <a:fillRect/>
          </a:stretch>
        </p:blipFill>
        <p:spPr>
          <a:xfrm>
            <a:off x="960834" y="2502296"/>
            <a:ext cx="5494964" cy="6476208"/>
          </a:xfrm>
          <a:prstGeom prst="rect">
            <a:avLst/>
          </a:prstGeom>
        </p:spPr>
      </p:pic>
      <p:sp>
        <p:nvSpPr>
          <p:cNvPr id="139" name="Our tea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Our team </a:t>
            </a:r>
          </a:p>
        </p:txBody>
      </p:sp>
      <p:sp>
        <p:nvSpPr>
          <p:cNvPr id="140" name="Undergraduates who are interested in aerospace engineering…"/>
          <p:cNvSpPr txBox="1">
            <a:spLocks noGrp="1"/>
          </p:cNvSpPr>
          <p:nvPr>
            <p:ph type="body" sz="half" idx="1"/>
          </p:nvPr>
        </p:nvSpPr>
        <p:spPr>
          <a:xfrm>
            <a:off x="6893264" y="2433301"/>
            <a:ext cx="5815651" cy="6614198"/>
          </a:xfrm>
          <a:prstGeom prst="rect">
            <a:avLst/>
          </a:prstGeom>
        </p:spPr>
        <p:txBody>
          <a:bodyPr/>
          <a:lstStyle/>
          <a:p>
            <a:pPr marL="291465" indent="-291465" defTabSz="496570">
              <a:spcBef>
                <a:spcPts val="2700"/>
              </a:spcBef>
              <a:defRPr sz="2380"/>
            </a:pPr>
            <a:r>
              <a:rPr dirty="0"/>
              <a:t>Undergraduates who are interested in aerospace engineering</a:t>
            </a:r>
          </a:p>
          <a:p>
            <a:pPr marL="291465" indent="-291465" defTabSz="496570">
              <a:spcBef>
                <a:spcPts val="2700"/>
              </a:spcBef>
              <a:defRPr sz="2380"/>
            </a:pPr>
            <a:r>
              <a:rPr dirty="0"/>
              <a:t>Many different majors, but typically in STEM fields</a:t>
            </a:r>
          </a:p>
          <a:p>
            <a:pPr marL="291465" indent="-291465" defTabSz="496570">
              <a:spcBef>
                <a:spcPts val="2700"/>
              </a:spcBef>
              <a:defRPr sz="2380"/>
            </a:pPr>
            <a:r>
              <a:rPr dirty="0"/>
              <a:t>While we’ve all been working on this project for a while, we very much understand the complexity of the task before us, and where we are inadequate</a:t>
            </a:r>
          </a:p>
        </p:txBody>
      </p:sp>
      <p:pic>
        <p:nvPicPr>
          <p:cNvPr id="5" name="Picture 4" descr="A person standing in front of a store&#10;&#10;Description automatically generated">
            <a:extLst>
              <a:ext uri="{FF2B5EF4-FFF2-40B4-BE49-F238E27FC236}">
                <a16:creationId xmlns:a16="http://schemas.microsoft.com/office/drawing/2014/main" id="{9C26A6E4-C5EC-41E6-88A2-7594B2614B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212" y="2178075"/>
            <a:ext cx="2242877" cy="1495252"/>
          </a:xfrm>
          <a:prstGeom prst="rect">
            <a:avLst/>
          </a:prstGeom>
        </p:spPr>
      </p:pic>
      <p:pic>
        <p:nvPicPr>
          <p:cNvPr id="6" name="Picture 5" descr="A person in a blue shirt&#10;&#10;Description automatically generated">
            <a:extLst>
              <a:ext uri="{FF2B5EF4-FFF2-40B4-BE49-F238E27FC236}">
                <a16:creationId xmlns:a16="http://schemas.microsoft.com/office/drawing/2014/main" id="{FBB5075A-BF6F-4572-A585-83445760CF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210" y="7827773"/>
            <a:ext cx="2242877" cy="1495251"/>
          </a:xfrm>
          <a:prstGeom prst="rect">
            <a:avLst/>
          </a:prstGeom>
        </p:spPr>
      </p:pic>
      <p:pic>
        <p:nvPicPr>
          <p:cNvPr id="7" name="Picture 6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EFAB1AA5-42BD-406C-8EAA-510BCC8DC5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087" y="662523"/>
            <a:ext cx="2242879" cy="1495252"/>
          </a:xfrm>
          <a:prstGeom prst="rect">
            <a:avLst/>
          </a:prstGeom>
        </p:spPr>
      </p:pic>
      <p:pic>
        <p:nvPicPr>
          <p:cNvPr id="8" name="Picture 7" descr="A person standing in a room&#10;&#10;Description automatically generated">
            <a:extLst>
              <a:ext uri="{FF2B5EF4-FFF2-40B4-BE49-F238E27FC236}">
                <a16:creationId xmlns:a16="http://schemas.microsoft.com/office/drawing/2014/main" id="{B8E244CC-7888-45AB-BC2C-580417EF16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087" y="7827774"/>
            <a:ext cx="2242877" cy="1495251"/>
          </a:xfrm>
          <a:prstGeom prst="rect">
            <a:avLst/>
          </a:prstGeom>
        </p:spPr>
      </p:pic>
      <p:pic>
        <p:nvPicPr>
          <p:cNvPr id="9" name="Picture 8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8E4FAA3-5026-41FE-9D27-7C7FD156EB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424" y="2157775"/>
            <a:ext cx="2242876" cy="149525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Where we get advic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Where we get advice</a:t>
            </a:r>
          </a:p>
        </p:txBody>
      </p:sp>
      <p:sp>
        <p:nvSpPr>
          <p:cNvPr id="143" name="Partnership with Wright Lab…"/>
          <p:cNvSpPr txBox="1">
            <a:spLocks noGrp="1"/>
          </p:cNvSpPr>
          <p:nvPr>
            <p:ph type="body" sz="half" idx="1"/>
          </p:nvPr>
        </p:nvSpPr>
        <p:spPr>
          <a:xfrm>
            <a:off x="614441" y="2588617"/>
            <a:ext cx="5731896" cy="6286501"/>
          </a:xfrm>
          <a:prstGeom prst="rect">
            <a:avLst/>
          </a:prstGeom>
        </p:spPr>
        <p:txBody>
          <a:bodyPr/>
          <a:lstStyle/>
          <a:p>
            <a:pPr marL="294894" indent="-294894" defTabSz="502412">
              <a:spcBef>
                <a:spcPts val="2700"/>
              </a:spcBef>
              <a:defRPr sz="2408"/>
            </a:pPr>
            <a:r>
              <a:rPr dirty="0"/>
              <a:t>Partnership with Wright Lab</a:t>
            </a:r>
          </a:p>
          <a:p>
            <a:pPr marL="294894" indent="-294894" defTabSz="502412">
              <a:spcBef>
                <a:spcPts val="2700"/>
              </a:spcBef>
              <a:defRPr sz="2408"/>
            </a:pPr>
            <a:r>
              <a:rPr dirty="0"/>
              <a:t>Our advisor: Dr. Larry Wilen </a:t>
            </a:r>
          </a:p>
          <a:p>
            <a:pPr marL="294894" indent="-294894" defTabSz="502412">
              <a:spcBef>
                <a:spcPts val="2700"/>
              </a:spcBef>
              <a:defRPr sz="2408"/>
            </a:pPr>
            <a:r>
              <a:rPr dirty="0"/>
              <a:t>YUAA Technical Advisors Alex </a:t>
            </a:r>
            <a:r>
              <a:rPr dirty="0" err="1"/>
              <a:t>Hoganson</a:t>
            </a:r>
            <a:r>
              <a:rPr dirty="0"/>
              <a:t> (prior CubeSat experience) and Warren Zhang</a:t>
            </a:r>
          </a:p>
          <a:p>
            <a:pPr marL="294894" indent="-294894" defTabSz="502412">
              <a:spcBef>
                <a:spcPts val="2700"/>
              </a:spcBef>
              <a:defRPr sz="2408"/>
            </a:pPr>
            <a:r>
              <a:rPr dirty="0"/>
              <a:t>The rest of the world: NASA (published CubeSat guidance), CERN (e.g. adapting the CRD to LEO)</a:t>
            </a:r>
          </a:p>
          <a:p>
            <a:pPr marL="294894" indent="-294894" defTabSz="502412">
              <a:spcBef>
                <a:spcPts val="2700"/>
              </a:spcBef>
              <a:defRPr sz="2408"/>
            </a:pPr>
            <a:r>
              <a:rPr dirty="0"/>
              <a:t>And our fellow team members: past research, accumulated documentation library over the past 4 years. Practical expertise across other teams such as solar panel fabrication.</a:t>
            </a:r>
          </a:p>
        </p:txBody>
      </p:sp>
      <p:pic>
        <p:nvPicPr>
          <p:cNvPr id="14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9289" y="3193655"/>
            <a:ext cx="2352516" cy="23525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22403" y="2132313"/>
            <a:ext cx="2352516" cy="23525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04758" y="4737965"/>
            <a:ext cx="1987804" cy="19878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logo_small_transp.png" descr="logo_small_transp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624841" y="6686978"/>
            <a:ext cx="5188937" cy="16233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Where we wor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Where we work</a:t>
            </a:r>
          </a:p>
        </p:txBody>
      </p:sp>
      <p:sp>
        <p:nvSpPr>
          <p:cNvPr id="150" name="Mainly we meet in the CEID in Becton…"/>
          <p:cNvSpPr txBox="1">
            <a:spLocks noGrp="1"/>
          </p:cNvSpPr>
          <p:nvPr>
            <p:ph type="body" sz="half" idx="1"/>
          </p:nvPr>
        </p:nvSpPr>
        <p:spPr>
          <a:xfrm>
            <a:off x="472244" y="2259496"/>
            <a:ext cx="5873950" cy="643136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44500" indent="-444500">
              <a:spcBef>
                <a:spcPts val="2600"/>
              </a:spcBef>
              <a:defRPr sz="3200"/>
            </a:pPr>
            <a:r>
              <a:rPr lang="en-US" dirty="0"/>
              <a:t>Primarily</a:t>
            </a:r>
            <a:r>
              <a:rPr dirty="0"/>
              <a:t> the CEID in Becton</a:t>
            </a:r>
          </a:p>
          <a:p>
            <a:pPr marL="444500" indent="-444500">
              <a:spcBef>
                <a:spcPts val="2600"/>
              </a:spcBef>
              <a:defRPr sz="3200"/>
            </a:pPr>
            <a:r>
              <a:rPr dirty="0"/>
              <a:t>We are also excited about  developing a second presence for CubeSat at Wright Lab, with cleanroom capabilities.</a:t>
            </a:r>
          </a:p>
          <a:p>
            <a:pPr marL="444500" indent="-444500">
              <a:spcBef>
                <a:spcPts val="2600"/>
              </a:spcBef>
              <a:defRPr sz="3200"/>
            </a:pPr>
            <a:r>
              <a:rPr dirty="0"/>
              <a:t>Looking to begin assembly work later this year</a:t>
            </a:r>
            <a:endParaRPr lang="en-US" dirty="0"/>
          </a:p>
          <a:p>
            <a:pPr marL="444500" indent="-444500">
              <a:spcBef>
                <a:spcPts val="2600"/>
              </a:spcBef>
              <a:defRPr sz="3200"/>
            </a:pPr>
            <a:r>
              <a:rPr lang="en-US" dirty="0"/>
              <a:t>In the future, will need to conduct environment tests (vacuum, vibration, etc.) at Wright Lab</a:t>
            </a:r>
            <a:endParaRPr dirty="0"/>
          </a:p>
        </p:txBody>
      </p:sp>
      <p:pic>
        <p:nvPicPr>
          <p:cNvPr id="5" name="Picture 4" descr="A group of people sitting at a table using a computer&#10;&#10;Description automatically generated">
            <a:extLst>
              <a:ext uri="{FF2B5EF4-FFF2-40B4-BE49-F238E27FC236}">
                <a16:creationId xmlns:a16="http://schemas.microsoft.com/office/drawing/2014/main" id="{060BB0A6-E0C6-4BA4-ADD3-734035C5AA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3171993"/>
            <a:ext cx="6141820" cy="46063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507529" y="2661216"/>
            <a:ext cx="9989811" cy="4786784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Thank you all for your time!"/>
          <p:cNvSpPr txBox="1">
            <a:spLocks noGrp="1"/>
          </p:cNvSpPr>
          <p:nvPr>
            <p:ph type="title"/>
          </p:nvPr>
        </p:nvSpPr>
        <p:spPr>
          <a:xfrm>
            <a:off x="952500" y="354551"/>
            <a:ext cx="11099800" cy="2159001"/>
          </a:xfrm>
          <a:prstGeom prst="rect">
            <a:avLst/>
          </a:prstGeom>
        </p:spPr>
        <p:txBody>
          <a:bodyPr/>
          <a:lstStyle>
            <a:lvl1pPr defTabSz="502412">
              <a:defRPr sz="6880"/>
            </a:lvl1pPr>
          </a:lstStyle>
          <a:p>
            <a:r>
              <a:t>Thank you all for your time!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398</Words>
  <Application>Microsoft Office PowerPoint</Application>
  <PresentationFormat>Custom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CubeSat Cosmic Ray Observatory</vt:lpstr>
      <vt:lpstr>The goal</vt:lpstr>
      <vt:lpstr>CubeSat history</vt:lpstr>
      <vt:lpstr>The satellite</vt:lpstr>
      <vt:lpstr>Cosmic ray detector</vt:lpstr>
      <vt:lpstr>Our team </vt:lpstr>
      <vt:lpstr>Where we get advice</vt:lpstr>
      <vt:lpstr>Where we work</vt:lpstr>
      <vt:lpstr>Thank you all for your time!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CubeSat Cosmic Ray Observatory</dc:title>
  <cp:lastModifiedBy>Lukas Baker</cp:lastModifiedBy>
  <cp:revision>17</cp:revision>
  <dcterms:modified xsi:type="dcterms:W3CDTF">2018-11-15T16:09:51Z</dcterms:modified>
</cp:coreProperties>
</file>