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5" r:id="rId8"/>
    <p:sldId id="266" r:id="rId9"/>
    <p:sldId id="263" r:id="rId10"/>
    <p:sldId id="264" r:id="rId11"/>
    <p:sldId id="267" r:id="rId12"/>
    <p:sldId id="268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4" d="100"/>
          <a:sy n="174" d="100"/>
        </p:scale>
        <p:origin x="-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3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6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11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2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6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6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8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67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83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3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D45EE-2F8E-2C48-9207-3058BE0EEE81}" type="datetimeFigureOut">
              <a:rPr lang="en-US" smtClean="0"/>
              <a:t>11/16/18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2D9D6-A6CE-A942-95DA-D93F213CB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81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684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Comprehensive imaging resource in the Yale Magnetic Resonance Research Center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Yale- MRRC</a:t>
            </a:r>
          </a:p>
          <a:p>
            <a:r>
              <a:rPr lang="en-US" dirty="0" smtClean="0"/>
              <a:t>R. Todd Constable</a:t>
            </a:r>
          </a:p>
          <a:p>
            <a:r>
              <a:rPr lang="en-US" dirty="0" smtClean="0"/>
              <a:t>Professor, Radiology and Biomedical Imaging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076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Yale MRRC</a:t>
            </a:r>
            <a:endParaRPr lang="en-US" dirty="0"/>
          </a:p>
        </p:txBody>
      </p:sp>
      <p:pic>
        <p:nvPicPr>
          <p:cNvPr id="5" name="Picture 4" descr="Screen Shot 2018-11-15 at 11.33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2847"/>
            <a:ext cx="9144000" cy="50823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48136" y="6079780"/>
            <a:ext cx="5155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 Cedar Street (Corner of Cedar and Congress Ave)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medicine.yale.edu</a:t>
            </a:r>
            <a:r>
              <a:rPr lang="en-US" dirty="0" smtClean="0"/>
              <a:t>/</a:t>
            </a:r>
            <a:r>
              <a:rPr lang="en-US" dirty="0" err="1" smtClean="0"/>
              <a:t>mrrc</a:t>
            </a:r>
            <a:r>
              <a:rPr lang="en-US" dirty="0" smtClean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188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Yale MRRC</a:t>
            </a:r>
            <a:endParaRPr lang="en-US" dirty="0"/>
          </a:p>
        </p:txBody>
      </p:sp>
      <p:pic>
        <p:nvPicPr>
          <p:cNvPr id="7" name="Picture 6" descr="magnet_0267_crop_321935_5_v1_w1128_h36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0754"/>
            <a:ext cx="9144000" cy="2918298"/>
          </a:xfrm>
          <a:prstGeom prst="rect">
            <a:avLst/>
          </a:prstGeom>
        </p:spPr>
      </p:pic>
      <p:pic>
        <p:nvPicPr>
          <p:cNvPr id="3" name="Picture 2" descr="Screen Shot 2018-11-15 at 11.36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29" y="494381"/>
            <a:ext cx="2212488" cy="18465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5008" y="5050670"/>
            <a:ext cx="58400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33,000 square feet</a:t>
            </a:r>
          </a:p>
          <a:p>
            <a:r>
              <a:rPr lang="en-US" dirty="0" smtClean="0"/>
              <a:t>6 human MRIs, 3 preclinical magnets, and 2 structural NMRs</a:t>
            </a:r>
          </a:p>
          <a:p>
            <a:r>
              <a:rPr lang="en-US" dirty="0" smtClean="0"/>
              <a:t>Machine shop</a:t>
            </a:r>
          </a:p>
          <a:p>
            <a:r>
              <a:rPr lang="en-US" dirty="0" smtClean="0"/>
              <a:t>Electronic shop</a:t>
            </a:r>
          </a:p>
          <a:p>
            <a:r>
              <a:rPr lang="en-US" dirty="0" smtClean="0"/>
              <a:t>Numerous workstations, servers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13810" y="5656455"/>
            <a:ext cx="2504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}</a:t>
            </a:r>
            <a:r>
              <a:rPr lang="en-US" dirty="0" smtClean="0"/>
              <a:t> build custom hardware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88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Inventory of MRIs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magnets for human imaging</a:t>
            </a:r>
          </a:p>
          <a:p>
            <a:pPr lvl="1"/>
            <a:r>
              <a:rPr lang="en-US" dirty="0" smtClean="0"/>
              <a:t>3T Siemens Prisma</a:t>
            </a:r>
          </a:p>
          <a:p>
            <a:pPr lvl="1"/>
            <a:r>
              <a:rPr lang="en-US" dirty="0" smtClean="0"/>
              <a:t>3T Siemens Prisma</a:t>
            </a:r>
          </a:p>
          <a:p>
            <a:pPr lvl="1"/>
            <a:r>
              <a:rPr lang="en-US" dirty="0" smtClean="0"/>
              <a:t>3T Siemens Trio</a:t>
            </a:r>
          </a:p>
          <a:p>
            <a:pPr lvl="1"/>
            <a:r>
              <a:rPr lang="en-US" dirty="0" smtClean="0"/>
              <a:t>3T Siemens Vida (just ordered this week)</a:t>
            </a:r>
          </a:p>
          <a:p>
            <a:pPr lvl="1"/>
            <a:r>
              <a:rPr lang="en-US" dirty="0" smtClean="0"/>
              <a:t>4T </a:t>
            </a:r>
            <a:r>
              <a:rPr lang="en-US" dirty="0" err="1" smtClean="0"/>
              <a:t>Bruker</a:t>
            </a:r>
            <a:endParaRPr lang="en-US" dirty="0" smtClean="0"/>
          </a:p>
          <a:p>
            <a:pPr lvl="1"/>
            <a:r>
              <a:rPr lang="en-US" dirty="0" smtClean="0"/>
              <a:t>7T Siemens head-only magnet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56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Inventory of MRIs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magnets for preclinical MRI</a:t>
            </a:r>
          </a:p>
          <a:p>
            <a:pPr lvl="1"/>
            <a:r>
              <a:rPr lang="en-US" dirty="0" smtClean="0"/>
              <a:t>4T </a:t>
            </a:r>
            <a:r>
              <a:rPr lang="en-US" dirty="0" err="1" smtClean="0"/>
              <a:t>Bruker</a:t>
            </a:r>
            <a:r>
              <a:rPr lang="en-US" dirty="0" smtClean="0"/>
              <a:t> (20cm bore)</a:t>
            </a:r>
          </a:p>
          <a:p>
            <a:pPr lvl="1"/>
            <a:r>
              <a:rPr lang="en-US" dirty="0" smtClean="0"/>
              <a:t>9.4T </a:t>
            </a:r>
            <a:r>
              <a:rPr lang="en-US" dirty="0" err="1" smtClean="0"/>
              <a:t>Bruker</a:t>
            </a:r>
            <a:r>
              <a:rPr lang="en-US" dirty="0" smtClean="0"/>
              <a:t> (20cm bore)</a:t>
            </a:r>
          </a:p>
          <a:p>
            <a:pPr lvl="1"/>
            <a:r>
              <a:rPr lang="en-US" dirty="0" smtClean="0"/>
              <a:t>11.75T </a:t>
            </a:r>
            <a:r>
              <a:rPr lang="en-US" dirty="0" err="1" smtClean="0"/>
              <a:t>Bruker</a:t>
            </a:r>
            <a:r>
              <a:rPr lang="en-US" dirty="0" smtClean="0"/>
              <a:t> (20cm bore)</a:t>
            </a:r>
          </a:p>
          <a:p>
            <a:r>
              <a:rPr lang="en-US" dirty="0" smtClean="0"/>
              <a:t>2vertical bore magnets</a:t>
            </a:r>
          </a:p>
          <a:p>
            <a:pPr lvl="1"/>
            <a:r>
              <a:rPr lang="en-US" dirty="0" smtClean="0"/>
              <a:t>500MHz for structural NMR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67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provide?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Comprehensive imaging resource</a:t>
            </a:r>
          </a:p>
          <a:p>
            <a:pPr lvl="1"/>
            <a:r>
              <a:rPr lang="en-US" dirty="0" smtClean="0"/>
              <a:t>design protocols</a:t>
            </a:r>
          </a:p>
          <a:p>
            <a:pPr lvl="1"/>
            <a:r>
              <a:rPr lang="en-US" dirty="0" smtClean="0"/>
              <a:t>provide safety training</a:t>
            </a:r>
          </a:p>
          <a:p>
            <a:pPr lvl="1"/>
            <a:r>
              <a:rPr lang="en-US" dirty="0" smtClean="0"/>
              <a:t>assist with IRB (YCCI and HIC) protocols</a:t>
            </a:r>
          </a:p>
          <a:p>
            <a:pPr lvl="1"/>
            <a:r>
              <a:rPr lang="en-US" dirty="0" smtClean="0"/>
              <a:t>provide professional MR techs to run scanners for human imaging studies</a:t>
            </a:r>
          </a:p>
          <a:p>
            <a:pPr lvl="1"/>
            <a:r>
              <a:rPr lang="en-US" dirty="0" smtClean="0"/>
              <a:t>provide data transfer and analysis support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27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we provide? MRI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238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In terms of imaging we can do pretty much anything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ardiac MRI</a:t>
            </a:r>
          </a:p>
          <a:p>
            <a:pPr lvl="1"/>
            <a:r>
              <a:rPr lang="en-US" dirty="0" smtClean="0"/>
              <a:t>MR angiography</a:t>
            </a:r>
          </a:p>
          <a:p>
            <a:pPr lvl="1"/>
            <a:r>
              <a:rPr lang="en-US" dirty="0" smtClean="0"/>
              <a:t>MSK</a:t>
            </a:r>
          </a:p>
          <a:p>
            <a:pPr lvl="1"/>
            <a:r>
              <a:rPr lang="en-US" dirty="0" smtClean="0"/>
              <a:t>Liver and renal imaging</a:t>
            </a:r>
          </a:p>
          <a:p>
            <a:pPr lvl="1"/>
            <a:r>
              <a:rPr lang="en-US" dirty="0" smtClean="0"/>
              <a:t>Spine</a:t>
            </a:r>
          </a:p>
          <a:p>
            <a:pPr lvl="1"/>
            <a:r>
              <a:rPr lang="en-US" dirty="0" smtClean="0"/>
              <a:t>Lung</a:t>
            </a:r>
          </a:p>
          <a:p>
            <a:pPr lvl="1"/>
            <a:r>
              <a:rPr lang="en-US" dirty="0" smtClean="0"/>
              <a:t>Neuroimaging</a:t>
            </a:r>
          </a:p>
          <a:p>
            <a:pPr lvl="2"/>
            <a:r>
              <a:rPr lang="en-US" dirty="0" smtClean="0"/>
              <a:t>perfusion, diffusion, DTI, T1, T2, proton density contrast, MTC, dynamic contrast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741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do we provide? MRS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2386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In terms of spectroscopy we can do pretty much anything</a:t>
            </a:r>
          </a:p>
          <a:p>
            <a:pPr lvl="1"/>
            <a:r>
              <a:rPr lang="en-US" dirty="0" smtClean="0"/>
              <a:t>single voxel</a:t>
            </a:r>
          </a:p>
          <a:p>
            <a:pPr lvl="1"/>
            <a:r>
              <a:rPr lang="en-US" dirty="0" err="1" smtClean="0"/>
              <a:t>multivoxel</a:t>
            </a:r>
            <a:endParaRPr lang="en-US" dirty="0" smtClean="0"/>
          </a:p>
          <a:p>
            <a:pPr lvl="1"/>
            <a:r>
              <a:rPr lang="en-US" dirty="0" smtClean="0"/>
              <a:t>chemical shift imaging</a:t>
            </a:r>
          </a:p>
          <a:p>
            <a:pPr lvl="1"/>
            <a:r>
              <a:rPr lang="en-US" dirty="0" smtClean="0"/>
              <a:t>multinuclear capabilities</a:t>
            </a:r>
          </a:p>
          <a:p>
            <a:pPr lvl="2"/>
            <a:r>
              <a:rPr lang="en-US" dirty="0" smtClean="0"/>
              <a:t>protons, carbon (C13), phosphorous, sodium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744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Yale MRRC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30" y="6337030"/>
            <a:ext cx="3761703" cy="370436"/>
          </a:xfrm>
        </p:spPr>
        <p:txBody>
          <a:bodyPr>
            <a:normAutofit/>
          </a:bodyPr>
          <a:lstStyle/>
          <a:p>
            <a:r>
              <a:rPr lang="en-US" sz="1400" dirty="0" smtClean="0"/>
              <a:t>https://</a:t>
            </a:r>
            <a:r>
              <a:rPr lang="en-US" sz="1400" dirty="0" err="1" smtClean="0"/>
              <a:t>medicine.yale.edu</a:t>
            </a:r>
            <a:r>
              <a:rPr lang="en-US" sz="1400" dirty="0" smtClean="0"/>
              <a:t>/</a:t>
            </a:r>
            <a:r>
              <a:rPr lang="en-US" sz="1400" dirty="0" err="1" smtClean="0"/>
              <a:t>mrrc</a:t>
            </a:r>
            <a:r>
              <a:rPr lang="en-US" sz="1400" dirty="0" smtClean="0"/>
              <a:t>/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1642307" y="1249587"/>
            <a:ext cx="55194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Awesome, State-of-the-art MR imaging resource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Serves over 60 PIs throughout the </a:t>
            </a:r>
            <a:r>
              <a:rPr lang="en-US" sz="2000" dirty="0" smtClean="0"/>
              <a:t>University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Simultaneous mesoscopic Ca2+ and fMRI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6" name="Picture 5" descr="Screen Shot 2018-11-15 at 11.47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676" y="2275440"/>
            <a:ext cx="4479413" cy="4322546"/>
          </a:xfrm>
          <a:prstGeom prst="rect">
            <a:avLst/>
          </a:prstGeom>
        </p:spPr>
      </p:pic>
      <p:pic>
        <p:nvPicPr>
          <p:cNvPr id="4" name="Picture 3" descr="Screen Shot 2018-11-16 at 12.02.3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56" y="3360120"/>
            <a:ext cx="2756020" cy="225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023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Yale MRRC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30" y="6337030"/>
            <a:ext cx="3761703" cy="370436"/>
          </a:xfrm>
        </p:spPr>
        <p:txBody>
          <a:bodyPr>
            <a:normAutofit/>
          </a:bodyPr>
          <a:lstStyle/>
          <a:p>
            <a:r>
              <a:rPr lang="en-US" sz="1400" dirty="0" smtClean="0"/>
              <a:t>https://</a:t>
            </a:r>
            <a:r>
              <a:rPr lang="en-US" sz="1400" dirty="0" err="1" smtClean="0"/>
              <a:t>medicine.yale.edu</a:t>
            </a:r>
            <a:r>
              <a:rPr lang="en-US" sz="1400" dirty="0" smtClean="0"/>
              <a:t>/</a:t>
            </a:r>
            <a:r>
              <a:rPr lang="en-US" sz="1400" dirty="0" err="1" smtClean="0"/>
              <a:t>mrrc</a:t>
            </a:r>
            <a:r>
              <a:rPr lang="en-US" sz="1400" dirty="0" smtClean="0"/>
              <a:t>/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291930" y="1428010"/>
            <a:ext cx="4121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Functional Parcellation of the brain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4" name="Picture 3" descr="Screen Shot 2018-11-15 at 11.49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51" y="2577916"/>
            <a:ext cx="6021792" cy="1843014"/>
          </a:xfrm>
          <a:prstGeom prst="rect">
            <a:avLst/>
          </a:prstGeom>
        </p:spPr>
      </p:pic>
      <p:pic>
        <p:nvPicPr>
          <p:cNvPr id="7" name="Picture 6" descr="Screen Shot 2014-09-24 at 3.16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02" y="4560057"/>
            <a:ext cx="5413633" cy="1302732"/>
          </a:xfrm>
          <a:prstGeom prst="rect">
            <a:avLst/>
          </a:prstGeom>
        </p:spPr>
      </p:pic>
      <p:pic>
        <p:nvPicPr>
          <p:cNvPr id="8" name="halfBrain_halfFingerprint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37971" y="3235127"/>
            <a:ext cx="1832604" cy="237160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1948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Yale MRRC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30" y="6337030"/>
            <a:ext cx="3761703" cy="370436"/>
          </a:xfrm>
        </p:spPr>
        <p:txBody>
          <a:bodyPr>
            <a:normAutofit/>
          </a:bodyPr>
          <a:lstStyle/>
          <a:p>
            <a:r>
              <a:rPr lang="en-US" sz="1400" dirty="0" smtClean="0"/>
              <a:t>https://</a:t>
            </a:r>
            <a:r>
              <a:rPr lang="en-US" sz="1400" dirty="0" err="1" smtClean="0"/>
              <a:t>medicine.yale.edu</a:t>
            </a:r>
            <a:r>
              <a:rPr lang="en-US" sz="1400" dirty="0" smtClean="0"/>
              <a:t>/</a:t>
            </a:r>
            <a:r>
              <a:rPr lang="en-US" sz="1400" dirty="0" err="1" smtClean="0"/>
              <a:t>mrrc</a:t>
            </a:r>
            <a:r>
              <a:rPr lang="en-US" sz="1400" dirty="0" smtClean="0"/>
              <a:t>/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2291930" y="1428010"/>
            <a:ext cx="4121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Functional Parcellation of the brain</a:t>
            </a:r>
            <a:endParaRPr lang="en-US" sz="2000" dirty="0" smtClean="0"/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4" name="Picture 3" descr="Screen Shot 2018-11-15 at 11.49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51" y="2577916"/>
            <a:ext cx="6021792" cy="1843014"/>
          </a:xfrm>
          <a:prstGeom prst="rect">
            <a:avLst/>
          </a:prstGeom>
        </p:spPr>
      </p:pic>
      <p:pic>
        <p:nvPicPr>
          <p:cNvPr id="7" name="Picture 6" descr="Screen Shot 2014-09-24 at 3.16.3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502" y="4560057"/>
            <a:ext cx="5413633" cy="1302732"/>
          </a:xfrm>
          <a:prstGeom prst="rect">
            <a:avLst/>
          </a:prstGeom>
        </p:spPr>
      </p:pic>
      <p:pic>
        <p:nvPicPr>
          <p:cNvPr id="6" name="Picture 5" descr="Screen Shot 2018-11-16 at 12.04.35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66" y="2087415"/>
            <a:ext cx="6624072" cy="391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76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Thank-you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91930" y="1428010"/>
            <a:ext cx="3595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https://</a:t>
            </a:r>
            <a:r>
              <a:rPr lang="en-US" sz="2000" dirty="0" err="1"/>
              <a:t>medicine.yale.edu</a:t>
            </a:r>
            <a:r>
              <a:rPr lang="en-US" sz="2000" dirty="0"/>
              <a:t>/</a:t>
            </a:r>
            <a:r>
              <a:rPr lang="en-US" sz="2000" dirty="0" err="1"/>
              <a:t>mrrc</a:t>
            </a:r>
            <a:r>
              <a:rPr lang="en-US" sz="2000" dirty="0"/>
              <a:t>/</a:t>
            </a:r>
          </a:p>
          <a:p>
            <a:pPr marL="285750" indent="-285750">
              <a:buFont typeface="Arial"/>
              <a:buChar char="•"/>
            </a:pPr>
            <a:endParaRPr lang="en-US" sz="2000" dirty="0"/>
          </a:p>
        </p:txBody>
      </p:sp>
      <p:pic>
        <p:nvPicPr>
          <p:cNvPr id="6" name="Picture 5" descr="Screen Shot 2018-11-16 at 12.04.3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78" y="2092102"/>
            <a:ext cx="6624072" cy="391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97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provide?</a:t>
            </a:r>
            <a:endParaRPr lang="en-US" dirty="0"/>
          </a:p>
        </p:txBody>
      </p:sp>
      <p:pic>
        <p:nvPicPr>
          <p:cNvPr id="4" name="Picture 3" descr="Screen Shot 2018-11-15 at 11.40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427" y="1313758"/>
            <a:ext cx="5680715" cy="554424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30" y="5577969"/>
            <a:ext cx="4360234" cy="676979"/>
          </a:xfrm>
        </p:spPr>
        <p:txBody>
          <a:bodyPr>
            <a:normAutofit/>
          </a:bodyPr>
          <a:lstStyle/>
          <a:p>
            <a:r>
              <a:rPr lang="en-US" sz="1400" dirty="0" smtClean="0"/>
              <a:t>https://</a:t>
            </a:r>
            <a:r>
              <a:rPr lang="en-US" sz="1400" dirty="0" err="1" smtClean="0"/>
              <a:t>medicine.yale.edu</a:t>
            </a:r>
            <a:r>
              <a:rPr lang="en-US" sz="1400" dirty="0" smtClean="0"/>
              <a:t>/</a:t>
            </a:r>
            <a:r>
              <a:rPr lang="en-US" sz="1400" dirty="0" err="1" smtClean="0"/>
              <a:t>mrrc</a:t>
            </a:r>
            <a:r>
              <a:rPr lang="en-US" sz="1400" dirty="0" smtClean="0"/>
              <a:t>/users/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8336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352</Words>
  <Application>Microsoft Macintosh PowerPoint</Application>
  <PresentationFormat>On-screen Show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Comprehensive imaging resource in the Yale Magnetic Resonance Research Center</vt:lpstr>
      <vt:lpstr>Yale MRRC</vt:lpstr>
      <vt:lpstr>Yale MRRC</vt:lpstr>
      <vt:lpstr>Current Inventory of MRIs</vt:lpstr>
      <vt:lpstr>Current Inventory of MRIs</vt:lpstr>
      <vt:lpstr>What do we provide?</vt:lpstr>
      <vt:lpstr>What do we provide? MRI</vt:lpstr>
      <vt:lpstr>What do we provide? MRS</vt:lpstr>
      <vt:lpstr>Yale MRRC</vt:lpstr>
      <vt:lpstr>Yale MRRC</vt:lpstr>
      <vt:lpstr>Yale MRRC</vt:lpstr>
      <vt:lpstr>Thank-you</vt:lpstr>
      <vt:lpstr>What do we provide?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imaging resource in the Yale Magnetic Resonance Research Center</dc:title>
  <dc:creator>Robert Constable</dc:creator>
  <cp:lastModifiedBy>Robert Constable</cp:lastModifiedBy>
  <cp:revision>6</cp:revision>
  <dcterms:created xsi:type="dcterms:W3CDTF">2018-11-16T04:26:14Z</dcterms:created>
  <dcterms:modified xsi:type="dcterms:W3CDTF">2018-11-16T05:09:53Z</dcterms:modified>
</cp:coreProperties>
</file>