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93" r:id="rId3"/>
    <p:sldId id="294" r:id="rId4"/>
    <p:sldId id="295" r:id="rId5"/>
    <p:sldId id="296" r:id="rId6"/>
    <p:sldId id="297" r:id="rId7"/>
    <p:sldId id="305" r:id="rId8"/>
    <p:sldId id="302" r:id="rId9"/>
    <p:sldId id="303" r:id="rId10"/>
    <p:sldId id="298" r:id="rId11"/>
    <p:sldId id="322" r:id="rId12"/>
    <p:sldId id="299" r:id="rId13"/>
    <p:sldId id="277" r:id="rId14"/>
    <p:sldId id="306" r:id="rId15"/>
    <p:sldId id="307" r:id="rId16"/>
    <p:sldId id="290" r:id="rId17"/>
    <p:sldId id="291" r:id="rId18"/>
    <p:sldId id="300" r:id="rId19"/>
    <p:sldId id="260" r:id="rId20"/>
    <p:sldId id="301" r:id="rId21"/>
    <p:sldId id="321" r:id="rId22"/>
    <p:sldId id="320" r:id="rId23"/>
    <p:sldId id="308" r:id="rId24"/>
    <p:sldId id="323" r:id="rId25"/>
    <p:sldId id="317" r:id="rId26"/>
    <p:sldId id="309" r:id="rId27"/>
    <p:sldId id="262" r:id="rId28"/>
    <p:sldId id="315" r:id="rId29"/>
    <p:sldId id="310" r:id="rId30"/>
    <p:sldId id="319" r:id="rId31"/>
    <p:sldId id="316" r:id="rId32"/>
    <p:sldId id="31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91700"/>
    <a:srgbClr val="D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79517" autoAdjust="0"/>
  </p:normalViewPr>
  <p:slideViewPr>
    <p:cSldViewPr snapToGrid="0">
      <p:cViewPr varScale="1">
        <p:scale>
          <a:sx n="92" d="100"/>
          <a:sy n="92" d="100"/>
        </p:scale>
        <p:origin x="11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CC052-C4BD-4BBB-978F-E9F33E3382C0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C9CFA-32FE-4EE8-BDD7-8A612592F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4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alien we are trying to communicate with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05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 II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9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</a:t>
            </a:r>
            <a:r>
              <a:rPr lang="en-US" baseline="0" dirty="0" smtClean="0"/>
              <a:t> counts, need bigger volume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05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Got this because of</a:t>
            </a:r>
            <a:r>
              <a:rPr lang="en-US" baseline="0" dirty="0" smtClean="0"/>
              <a:t> by NAVY </a:t>
            </a:r>
            <a:r>
              <a:rPr lang="en-US" baseline="0" dirty="0" err="1" smtClean="0"/>
              <a:t>exerience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72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only tells us</a:t>
            </a:r>
            <a:r>
              <a:rPr lang="en-US" baseline="0" dirty="0" smtClean="0"/>
              <a:t> distances in one dimension, what about </a:t>
            </a:r>
            <a:r>
              <a:rPr lang="en-US" dirty="0" smtClean="0"/>
              <a:t>Cross-range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77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Phase III antenna array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10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Combine power in software/hardware to get out of noise floor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96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Beam forming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19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Stuck in frequency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04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How can we go to time-domain</a:t>
            </a:r>
            <a:r>
              <a:rPr lang="en-US" baseline="0" dirty="0" smtClean="0"/>
              <a:t> using powerful commercial software?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60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Locust localizes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2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CRES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95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there’s motion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9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 this point, Need for</a:t>
            </a:r>
            <a:r>
              <a:rPr lang="en-US" baseline="0" dirty="0" smtClean="0"/>
              <a:t> lab measurement calibration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45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r>
              <a:rPr lang="en-US" baseline="0" dirty="0" smtClean="0"/>
              <a:t> of free-field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78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there a way to R&amp;D in</a:t>
            </a:r>
            <a:r>
              <a:rPr lang="en-US" baseline="0" dirty="0" smtClean="0"/>
              <a:t> the lab?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9CFA-32FE-4EE8-BDD7-8A612592F2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88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Project 8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83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Phases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8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detector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12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Larger trap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4C0D-5DA8-4A59-874B-D38A59B10E0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43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A26C5-189A-4761-A9E8-3CD97946C8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11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Here is a simulation of</a:t>
            </a:r>
            <a:r>
              <a:rPr lang="en-US" baseline="0" dirty="0" smtClean="0"/>
              <a:t> phase 1 bathtub Trap configuration.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There is a background 1 Tesla field over this whole space. The green loops are coils with current to generate a local field to trap the axial moving beta decays.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 Shown is two electrons with the same kinetic energy but slightly different initial velocity angle as they leave the beta source nucleus.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This is how we trap the electrons to measure their energy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01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Phase I</a:t>
            </a:r>
            <a:r>
              <a:rPr lang="en-US" baseline="0" dirty="0" smtClean="0"/>
              <a:t>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9DB5-B6CB-443A-BAA6-BC5C32CAFB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4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44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9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2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5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7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6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51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28AD8-8B65-4C36-8A2F-7FDF9C4E7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0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5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1.gif"/><Relationship Id="rId7" Type="http://schemas.openxmlformats.org/officeDocument/2006/relationships/image" Target="../media/image4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1.png"/><Relationship Id="rId4" Type="http://schemas.openxmlformats.org/officeDocument/2006/relationships/image" Target="../media/image60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67.gif"/><Relationship Id="rId3" Type="http://schemas.openxmlformats.org/officeDocument/2006/relationships/image" Target="../media/image65.png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../media/image66.png"/><Relationship Id="rId9" Type="http://schemas.openxmlformats.org/officeDocument/2006/relationships/image" Target="NULL"/><Relationship Id="rId14" Type="http://schemas.openxmlformats.org/officeDocument/2006/relationships/image" Target="../media/image6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6.png"/><Relationship Id="rId7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0.png"/><Relationship Id="rId10" Type="http://schemas.openxmlformats.org/officeDocument/2006/relationships/image" Target="../media/image15.png"/><Relationship Id="rId9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46" y="2459567"/>
            <a:ext cx="7966077" cy="41497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5918" y="581891"/>
            <a:ext cx="9155545" cy="15517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smtClean="0"/>
              <a:t>Progress toward Phase III Design of the Project 8 Experiment</a:t>
            </a:r>
            <a:endParaRPr lang="en-US" sz="4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541" y="3385752"/>
            <a:ext cx="3324225" cy="137160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281348" y="4910427"/>
            <a:ext cx="1271016" cy="192024"/>
          </a:xfrm>
          <a:prstGeom prst="rightArrow">
            <a:avLst>
              <a:gd name="adj1" fmla="val 16667"/>
              <a:gd name="adj2" fmla="val 167195"/>
            </a:avLst>
          </a:prstGeom>
          <a:solidFill>
            <a:srgbClr val="D20000"/>
          </a:solidFill>
          <a:ln>
            <a:solidFill>
              <a:srgbClr val="A91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87697" y="5577882"/>
            <a:ext cx="1271016" cy="192024"/>
          </a:xfrm>
          <a:prstGeom prst="rightArrow">
            <a:avLst>
              <a:gd name="adj1" fmla="val 16667"/>
              <a:gd name="adj2" fmla="val 167195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3900" y="4525962"/>
                <a:ext cx="273345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" y="4525962"/>
                <a:ext cx="273345" cy="41408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3101" y="5242807"/>
                <a:ext cx="302390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1" y="5242807"/>
                <a:ext cx="302390" cy="41408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41246" y="3181986"/>
            <a:ext cx="1573943" cy="57246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Tim </a:t>
            </a:r>
            <a:r>
              <a:rPr lang="en-US" dirty="0" err="1" smtClean="0"/>
              <a:t>Wendler</a:t>
            </a:r>
            <a:endParaRPr lang="en-US" dirty="0" smtClean="0"/>
          </a:p>
          <a:p>
            <a:r>
              <a:rPr lang="en-US" dirty="0" smtClean="0"/>
              <a:t>Post-Doc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002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2" y="1351853"/>
            <a:ext cx="6130297" cy="38812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13078" y="234775"/>
                <a:ext cx="10515600" cy="72625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Initial Results –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Kr</m:t>
                        </m:r>
                      </m:e>
                    </m:sPre>
                  </m:oMath>
                </a14:m>
                <a:r>
                  <a:rPr lang="en-US" dirty="0" smtClean="0"/>
                  <a:t> Internal Conversion Lines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13078" y="234775"/>
                <a:ext cx="10515600" cy="726250"/>
              </a:xfrm>
              <a:blipFill rotWithShape="0">
                <a:blip r:embed="rId4"/>
                <a:stretch>
                  <a:fillRect l="-2087" t="-17647" b="-30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694" y="1482204"/>
            <a:ext cx="4715671" cy="32960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148" y="1253820"/>
            <a:ext cx="4838652" cy="34995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849" y="4726068"/>
            <a:ext cx="4079571" cy="95945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142999" y="4045226"/>
            <a:ext cx="397566" cy="387626"/>
          </a:xfrm>
          <a:prstGeom prst="ellipse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40565" y="4334060"/>
            <a:ext cx="4974583" cy="899029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9246702" y="5233089"/>
            <a:ext cx="702367" cy="567131"/>
          </a:xfrm>
          <a:prstGeom prst="ellipse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5" idx="5"/>
          </p:cNvCxnSpPr>
          <p:nvPr/>
        </p:nvCxnSpPr>
        <p:spPr>
          <a:xfrm flipV="1">
            <a:off x="9846210" y="4546138"/>
            <a:ext cx="1161145" cy="1171028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3"/>
          </p:cNvCxnSpPr>
          <p:nvPr/>
        </p:nvCxnSpPr>
        <p:spPr>
          <a:xfrm flipH="1" flipV="1">
            <a:off x="7114656" y="4432852"/>
            <a:ext cx="2234905" cy="128431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256183" y="3548270"/>
            <a:ext cx="576469" cy="59635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40565" y="2600716"/>
            <a:ext cx="1401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Energy loss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Via cyclotron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radiation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863752" y="2136882"/>
            <a:ext cx="83518" cy="596090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348560" y="1904619"/>
            <a:ext cx="1470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Scattering off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A residual gas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molecule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597911">
            <a:off x="4048540" y="5043463"/>
            <a:ext cx="2470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Event starting frequency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used to build spectrum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3912" y="1069589"/>
            <a:ext cx="2394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83C46"/>
                </a:solidFill>
                <a:latin typeface="Graphik"/>
              </a:rPr>
              <a:t>Results from Phase I</a:t>
            </a:r>
          </a:p>
          <a:p>
            <a:endParaRPr lang="en-US" dirty="0" smtClean="0">
              <a:solidFill>
                <a:srgbClr val="283C46"/>
              </a:solidFill>
              <a:latin typeface="Graphi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22919" y="5926328"/>
            <a:ext cx="2403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Phys. Rev. Lett. 114 , 162501 (2015)</a:t>
            </a:r>
          </a:p>
          <a:p>
            <a:pPr algn="ctr"/>
            <a:r>
              <a:rPr lang="en-US" sz="1200" dirty="0" err="1" smtClean="0"/>
              <a:t>Ashtari</a:t>
            </a:r>
            <a:r>
              <a:rPr lang="en-US" sz="1200" dirty="0" smtClean="0"/>
              <a:t> et. al., J. Phys. G (2017)</a:t>
            </a:r>
            <a:endParaRPr lang="en-US" sz="1200" dirty="0"/>
          </a:p>
        </p:txBody>
      </p:sp>
      <p:sp>
        <p:nvSpPr>
          <p:cNvPr id="16" name="Rectangle 15"/>
          <p:cNvSpPr/>
          <p:nvPr/>
        </p:nvSpPr>
        <p:spPr>
          <a:xfrm>
            <a:off x="7875037" y="1706254"/>
            <a:ext cx="2074032" cy="857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O</a:t>
            </a:r>
            <a:r>
              <a:rPr lang="en-US" dirty="0" smtClean="0">
                <a:solidFill>
                  <a:schemeClr val="tx1"/>
                </a:solidFill>
              </a:rPr>
              <a:t>(1eV) energy resolution!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4338" y="2486987"/>
            <a:ext cx="2270290" cy="1680014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99552" y="5795229"/>
            <a:ext cx="3752710" cy="36933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 smtClean="0">
                <a:ln/>
                <a:solidFill>
                  <a:schemeClr val="accent4"/>
                </a:solidFill>
                <a:latin typeface="Graphik"/>
              </a:rPr>
              <a:t>…Phase II Currently Running…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7978625" y="4008902"/>
            <a:ext cx="2142863" cy="3556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9957382" y="3985939"/>
            <a:ext cx="291533" cy="3785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79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33" grpId="0"/>
      <p:bldP spid="14" grpId="0"/>
      <p:bldP spid="16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016478"/>
            <a:ext cx="11792668" cy="49017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546100" y="187325"/>
                <a:ext cx="10515600" cy="727075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Initial Results from Phase II –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46100" y="187325"/>
                <a:ext cx="10515600" cy="727075"/>
              </a:xfrm>
              <a:blipFill rotWithShape="0">
                <a:blip r:embed="rId4"/>
                <a:stretch>
                  <a:fillRect l="-2377" t="-23529" b="-38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4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646157" y="101600"/>
            <a:ext cx="4027819" cy="536871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099" y="1901027"/>
            <a:ext cx="4406561" cy="36443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" y="261919"/>
            <a:ext cx="10515600" cy="833654"/>
          </a:xfrm>
        </p:spPr>
        <p:txBody>
          <a:bodyPr>
            <a:normAutofit/>
          </a:bodyPr>
          <a:lstStyle/>
          <a:p>
            <a:r>
              <a:rPr lang="en-US" dirty="0" smtClean="0"/>
              <a:t>Phase III Design Features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9928" y="1201118"/>
            <a:ext cx="4022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 coils on top of background MRI 1T field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61700" y="5424135"/>
            <a:ext cx="1213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Antennas</a:t>
            </a:r>
          </a:p>
          <a:p>
            <a:r>
              <a:rPr lang="en-US" dirty="0" smtClean="0"/>
              <a:t>(My Focus)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9802" y="5203615"/>
            <a:ext cx="3824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 cc volume in blue cylinder</a:t>
            </a:r>
            <a:endParaRPr lang="en-US" dirty="0"/>
          </a:p>
          <a:p>
            <a:r>
              <a:rPr lang="en-US" dirty="0" smtClean="0"/>
              <a:t>2 orders bigger than previous phases to increase count rate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47434" y="1540431"/>
            <a:ext cx="333487" cy="4410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823998" y="1564676"/>
            <a:ext cx="1004420" cy="8493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581400" y="1586043"/>
            <a:ext cx="42758" cy="5698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240062" y="4261053"/>
            <a:ext cx="1711886" cy="12399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073400" y="3426409"/>
            <a:ext cx="650980" cy="1767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831659" y="5090866"/>
            <a:ext cx="2597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MRI magnet in lab at UW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45717" y="3674494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Size of </a:t>
            </a:r>
          </a:p>
          <a:p>
            <a:pPr algn="ctr"/>
            <a:r>
              <a:rPr lang="en-US" sz="1200" dirty="0" smtClean="0"/>
              <a:t>Phase I and II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620213" y="4269194"/>
            <a:ext cx="168936" cy="60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016298" y="4193341"/>
            <a:ext cx="158452" cy="1595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6408753" y="3003417"/>
            <a:ext cx="2707646" cy="422992"/>
          </a:xfrm>
          <a:prstGeom prst="rightArrow">
            <a:avLst>
              <a:gd name="adj1" fmla="val 48442"/>
              <a:gd name="adj2" fmla="val 96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Use links below to save image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8" y="2915977"/>
            <a:ext cx="781296" cy="710684"/>
          </a:xfrm>
          <a:prstGeom prst="rect">
            <a:avLst/>
          </a:prstGeom>
          <a:noFill/>
          <a:effectLst>
            <a:glow rad="12700">
              <a:srgbClr val="FF0000">
                <a:alpha val="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43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9" grpId="0"/>
      <p:bldP spid="22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920413" y="1522624"/>
            <a:ext cx="142874" cy="1081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3"/>
          <p:cNvSpPr/>
          <p:nvPr/>
        </p:nvSpPr>
        <p:spPr>
          <a:xfrm>
            <a:off x="9382124" y="1844675"/>
            <a:ext cx="857249" cy="67702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/>
          <p:cNvSpPr/>
          <p:nvPr/>
        </p:nvSpPr>
        <p:spPr>
          <a:xfrm>
            <a:off x="10310812" y="1492251"/>
            <a:ext cx="514350" cy="1116222"/>
          </a:xfrm>
          <a:prstGeom prst="cube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0805"/>
            <a:ext cx="10515600" cy="65900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Basic RADAR Imaging Principles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401043"/>
            <a:ext cx="2959100" cy="22193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71700" y="1854200"/>
            <a:ext cx="980798" cy="773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Antenna</a:t>
            </a:r>
            <a:endParaRPr lang="en-US" sz="1400" dirty="0"/>
          </a:p>
        </p:txBody>
      </p:sp>
      <p:sp>
        <p:nvSpPr>
          <p:cNvPr id="8" name="Trapezoid 7"/>
          <p:cNvSpPr/>
          <p:nvPr/>
        </p:nvSpPr>
        <p:spPr>
          <a:xfrm rot="16200000">
            <a:off x="3262289" y="1633664"/>
            <a:ext cx="991980" cy="1207072"/>
          </a:xfrm>
          <a:prstGeom prst="trapezoid">
            <a:avLst>
              <a:gd name="adj" fmla="val 31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Magnetic Disk 8"/>
          <p:cNvSpPr/>
          <p:nvPr/>
        </p:nvSpPr>
        <p:spPr>
          <a:xfrm>
            <a:off x="10001250" y="2234244"/>
            <a:ext cx="619125" cy="491369"/>
          </a:xfrm>
          <a:prstGeom prst="flowChartMagneticDisk">
            <a:avLst/>
          </a:prstGeom>
          <a:pattFill prst="pct90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uble Wave 10"/>
          <p:cNvSpPr/>
          <p:nvPr/>
        </p:nvSpPr>
        <p:spPr>
          <a:xfrm>
            <a:off x="10991850" y="1492251"/>
            <a:ext cx="495300" cy="515095"/>
          </a:xfrm>
          <a:prstGeom prst="doubleWave">
            <a:avLst>
              <a:gd name="adj1" fmla="val 12500"/>
              <a:gd name="adj2" fmla="val -12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Magnetic Disk 12"/>
          <p:cNvSpPr/>
          <p:nvPr/>
        </p:nvSpPr>
        <p:spPr>
          <a:xfrm>
            <a:off x="9277350" y="2234244"/>
            <a:ext cx="619125" cy="491369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4354689" y="1818922"/>
            <a:ext cx="4780167" cy="487906"/>
          </a:xfrm>
          <a:prstGeom prst="line">
            <a:avLst/>
          </a:prstGeom>
          <a:ln w="25400">
            <a:solidFill>
              <a:schemeClr val="bg2">
                <a:lumMod val="1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79104" y="2324326"/>
            <a:ext cx="4838612" cy="220823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561632" y="2796769"/>
            <a:ext cx="149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 to Image</a:t>
            </a:r>
          </a:p>
        </p:txBody>
      </p:sp>
      <p:sp>
        <p:nvSpPr>
          <p:cNvPr id="23" name="Freeform 22"/>
          <p:cNvSpPr/>
          <p:nvPr/>
        </p:nvSpPr>
        <p:spPr>
          <a:xfrm rot="323587" flipH="1">
            <a:off x="5779858" y="1591828"/>
            <a:ext cx="851701" cy="743991"/>
          </a:xfrm>
          <a:custGeom>
            <a:avLst/>
            <a:gdLst>
              <a:gd name="connsiteX0" fmla="*/ 0 w 561975"/>
              <a:gd name="connsiteY0" fmla="*/ 572560 h 1020237"/>
              <a:gd name="connsiteX1" fmla="*/ 152400 w 561975"/>
              <a:gd name="connsiteY1" fmla="*/ 10585 h 1020237"/>
              <a:gd name="connsiteX2" fmla="*/ 219075 w 561975"/>
              <a:gd name="connsiteY2" fmla="*/ 1010710 h 1020237"/>
              <a:gd name="connsiteX3" fmla="*/ 323850 w 561975"/>
              <a:gd name="connsiteY3" fmla="*/ 39160 h 1020237"/>
              <a:gd name="connsiteX4" fmla="*/ 381000 w 561975"/>
              <a:gd name="connsiteY4" fmla="*/ 1001185 h 1020237"/>
              <a:gd name="connsiteX5" fmla="*/ 428625 w 561975"/>
              <a:gd name="connsiteY5" fmla="*/ 48685 h 1020237"/>
              <a:gd name="connsiteX6" fmla="*/ 476250 w 561975"/>
              <a:gd name="connsiteY6" fmla="*/ 1001185 h 1020237"/>
              <a:gd name="connsiteX7" fmla="*/ 485775 w 561975"/>
              <a:gd name="connsiteY7" fmla="*/ 58210 h 1020237"/>
              <a:gd name="connsiteX8" fmla="*/ 514350 w 561975"/>
              <a:gd name="connsiteY8" fmla="*/ 1020235 h 1020237"/>
              <a:gd name="connsiteX9" fmla="*/ 533400 w 561975"/>
              <a:gd name="connsiteY9" fmla="*/ 67735 h 1020237"/>
              <a:gd name="connsiteX10" fmla="*/ 561975 w 561975"/>
              <a:gd name="connsiteY10" fmla="*/ 553510 h 102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1975" h="1020237">
                <a:moveTo>
                  <a:pt x="0" y="572560"/>
                </a:moveTo>
                <a:cubicBezTo>
                  <a:pt x="57944" y="255060"/>
                  <a:pt x="115888" y="-62440"/>
                  <a:pt x="152400" y="10585"/>
                </a:cubicBezTo>
                <a:cubicBezTo>
                  <a:pt x="188912" y="83610"/>
                  <a:pt x="190500" y="1005948"/>
                  <a:pt x="219075" y="1010710"/>
                </a:cubicBezTo>
                <a:cubicBezTo>
                  <a:pt x="247650" y="1015472"/>
                  <a:pt x="296863" y="40747"/>
                  <a:pt x="323850" y="39160"/>
                </a:cubicBezTo>
                <a:cubicBezTo>
                  <a:pt x="350837" y="37573"/>
                  <a:pt x="363538" y="999598"/>
                  <a:pt x="381000" y="1001185"/>
                </a:cubicBezTo>
                <a:cubicBezTo>
                  <a:pt x="398462" y="1002772"/>
                  <a:pt x="412750" y="48685"/>
                  <a:pt x="428625" y="48685"/>
                </a:cubicBezTo>
                <a:cubicBezTo>
                  <a:pt x="444500" y="48685"/>
                  <a:pt x="466725" y="999598"/>
                  <a:pt x="476250" y="1001185"/>
                </a:cubicBezTo>
                <a:cubicBezTo>
                  <a:pt x="485775" y="1002773"/>
                  <a:pt x="479425" y="55035"/>
                  <a:pt x="485775" y="58210"/>
                </a:cubicBezTo>
                <a:cubicBezTo>
                  <a:pt x="492125" y="61385"/>
                  <a:pt x="506412" y="1018647"/>
                  <a:pt x="514350" y="1020235"/>
                </a:cubicBezTo>
                <a:cubicBezTo>
                  <a:pt x="522288" y="1021823"/>
                  <a:pt x="525463" y="145522"/>
                  <a:pt x="533400" y="67735"/>
                </a:cubicBezTo>
                <a:cubicBezTo>
                  <a:pt x="541338" y="-10053"/>
                  <a:pt x="551656" y="271728"/>
                  <a:pt x="561975" y="5535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 rot="21342317">
            <a:off x="4617914" y="2313491"/>
            <a:ext cx="945721" cy="363690"/>
          </a:xfrm>
          <a:custGeom>
            <a:avLst/>
            <a:gdLst>
              <a:gd name="connsiteX0" fmla="*/ 0 w 561975"/>
              <a:gd name="connsiteY0" fmla="*/ 572560 h 1020237"/>
              <a:gd name="connsiteX1" fmla="*/ 152400 w 561975"/>
              <a:gd name="connsiteY1" fmla="*/ 10585 h 1020237"/>
              <a:gd name="connsiteX2" fmla="*/ 219075 w 561975"/>
              <a:gd name="connsiteY2" fmla="*/ 1010710 h 1020237"/>
              <a:gd name="connsiteX3" fmla="*/ 323850 w 561975"/>
              <a:gd name="connsiteY3" fmla="*/ 39160 h 1020237"/>
              <a:gd name="connsiteX4" fmla="*/ 381000 w 561975"/>
              <a:gd name="connsiteY4" fmla="*/ 1001185 h 1020237"/>
              <a:gd name="connsiteX5" fmla="*/ 428625 w 561975"/>
              <a:gd name="connsiteY5" fmla="*/ 48685 h 1020237"/>
              <a:gd name="connsiteX6" fmla="*/ 476250 w 561975"/>
              <a:gd name="connsiteY6" fmla="*/ 1001185 h 1020237"/>
              <a:gd name="connsiteX7" fmla="*/ 485775 w 561975"/>
              <a:gd name="connsiteY7" fmla="*/ 58210 h 1020237"/>
              <a:gd name="connsiteX8" fmla="*/ 514350 w 561975"/>
              <a:gd name="connsiteY8" fmla="*/ 1020235 h 1020237"/>
              <a:gd name="connsiteX9" fmla="*/ 533400 w 561975"/>
              <a:gd name="connsiteY9" fmla="*/ 67735 h 1020237"/>
              <a:gd name="connsiteX10" fmla="*/ 561975 w 561975"/>
              <a:gd name="connsiteY10" fmla="*/ 553510 h 102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1975" h="1020237">
                <a:moveTo>
                  <a:pt x="0" y="572560"/>
                </a:moveTo>
                <a:cubicBezTo>
                  <a:pt x="57944" y="255060"/>
                  <a:pt x="115888" y="-62440"/>
                  <a:pt x="152400" y="10585"/>
                </a:cubicBezTo>
                <a:cubicBezTo>
                  <a:pt x="188912" y="83610"/>
                  <a:pt x="190500" y="1005948"/>
                  <a:pt x="219075" y="1010710"/>
                </a:cubicBezTo>
                <a:cubicBezTo>
                  <a:pt x="247650" y="1015472"/>
                  <a:pt x="296863" y="40747"/>
                  <a:pt x="323850" y="39160"/>
                </a:cubicBezTo>
                <a:cubicBezTo>
                  <a:pt x="350837" y="37573"/>
                  <a:pt x="363538" y="999598"/>
                  <a:pt x="381000" y="1001185"/>
                </a:cubicBezTo>
                <a:cubicBezTo>
                  <a:pt x="398462" y="1002772"/>
                  <a:pt x="412750" y="48685"/>
                  <a:pt x="428625" y="48685"/>
                </a:cubicBezTo>
                <a:cubicBezTo>
                  <a:pt x="444500" y="48685"/>
                  <a:pt x="466725" y="999598"/>
                  <a:pt x="476250" y="1001185"/>
                </a:cubicBezTo>
                <a:cubicBezTo>
                  <a:pt x="485775" y="1002773"/>
                  <a:pt x="479425" y="55035"/>
                  <a:pt x="485775" y="58210"/>
                </a:cubicBezTo>
                <a:cubicBezTo>
                  <a:pt x="492125" y="61385"/>
                  <a:pt x="506412" y="1018647"/>
                  <a:pt x="514350" y="1020235"/>
                </a:cubicBezTo>
                <a:cubicBezTo>
                  <a:pt x="522288" y="1021823"/>
                  <a:pt x="525463" y="145522"/>
                  <a:pt x="533400" y="67735"/>
                </a:cubicBezTo>
                <a:cubicBezTo>
                  <a:pt x="541338" y="-10053"/>
                  <a:pt x="551656" y="271728"/>
                  <a:pt x="561975" y="5535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173130" y="2810540"/>
            <a:ext cx="455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Returning signal contains 2D range profile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421757" y="5644713"/>
            <a:ext cx="310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 with the dual-polarization mono-static </a:t>
            </a:r>
            <a:r>
              <a:rPr lang="en-US" dirty="0" smtClean="0"/>
              <a:t>K-band RADAR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Yale NPA Seminar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13</a:t>
            </a:fld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351746" y="991406"/>
            <a:ext cx="18778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Chirp travelling at c toward target</a:t>
            </a:r>
            <a:endParaRPr 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863601" y="1803399"/>
            <a:ext cx="1168400" cy="918263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46627"/>
              <a:gd name="connsiteX1" fmla="*/ 428977 w 1817511"/>
              <a:gd name="connsiteY1" fmla="*/ 722489 h 1346627"/>
              <a:gd name="connsiteX2" fmla="*/ 451555 w 1817511"/>
              <a:gd name="connsiteY2" fmla="*/ 406400 h 1346627"/>
              <a:gd name="connsiteX3" fmla="*/ 530577 w 1817511"/>
              <a:gd name="connsiteY3" fmla="*/ 1027289 h 1346627"/>
              <a:gd name="connsiteX4" fmla="*/ 553155 w 1817511"/>
              <a:gd name="connsiteY4" fmla="*/ 33867 h 1346627"/>
              <a:gd name="connsiteX5" fmla="*/ 609600 w 1817511"/>
              <a:gd name="connsiteY5" fmla="*/ 733778 h 1346627"/>
              <a:gd name="connsiteX6" fmla="*/ 948266 w 1817511"/>
              <a:gd name="connsiteY6" fmla="*/ 733778 h 1346627"/>
              <a:gd name="connsiteX7" fmla="*/ 948266 w 1817511"/>
              <a:gd name="connsiteY7" fmla="*/ 349956 h 1346627"/>
              <a:gd name="connsiteX8" fmla="*/ 1049866 w 1817511"/>
              <a:gd name="connsiteY8" fmla="*/ 1004711 h 1346627"/>
              <a:gd name="connsiteX9" fmla="*/ 1106311 w 1817511"/>
              <a:gd name="connsiteY9" fmla="*/ 0 h 1346627"/>
              <a:gd name="connsiteX10" fmla="*/ 1280825 w 1817511"/>
              <a:gd name="connsiteY10" fmla="*/ 318833 h 1346627"/>
              <a:gd name="connsiteX11" fmla="*/ 1298222 w 1817511"/>
              <a:gd name="connsiteY11" fmla="*/ 1298222 h 1346627"/>
              <a:gd name="connsiteX12" fmla="*/ 1343378 w 1817511"/>
              <a:gd name="connsiteY12" fmla="*/ 1140178 h 1346627"/>
              <a:gd name="connsiteX13" fmla="*/ 1354666 w 1817511"/>
              <a:gd name="connsiteY13" fmla="*/ 643467 h 1346627"/>
              <a:gd name="connsiteX14" fmla="*/ 1817511 w 1817511"/>
              <a:gd name="connsiteY14" fmla="*/ 654756 h 1346627"/>
              <a:gd name="connsiteX0" fmla="*/ 0 w 1817511"/>
              <a:gd name="connsiteY0" fmla="*/ 733778 h 1511073"/>
              <a:gd name="connsiteX1" fmla="*/ 428977 w 1817511"/>
              <a:gd name="connsiteY1" fmla="*/ 722489 h 1511073"/>
              <a:gd name="connsiteX2" fmla="*/ 451555 w 1817511"/>
              <a:gd name="connsiteY2" fmla="*/ 406400 h 1511073"/>
              <a:gd name="connsiteX3" fmla="*/ 530577 w 1817511"/>
              <a:gd name="connsiteY3" fmla="*/ 1027289 h 1511073"/>
              <a:gd name="connsiteX4" fmla="*/ 595753 w 1817511"/>
              <a:gd name="connsiteY4" fmla="*/ 1511073 h 1511073"/>
              <a:gd name="connsiteX5" fmla="*/ 609600 w 1817511"/>
              <a:gd name="connsiteY5" fmla="*/ 733778 h 1511073"/>
              <a:gd name="connsiteX6" fmla="*/ 948266 w 1817511"/>
              <a:gd name="connsiteY6" fmla="*/ 733778 h 1511073"/>
              <a:gd name="connsiteX7" fmla="*/ 948266 w 1817511"/>
              <a:gd name="connsiteY7" fmla="*/ 349956 h 1511073"/>
              <a:gd name="connsiteX8" fmla="*/ 1049866 w 1817511"/>
              <a:gd name="connsiteY8" fmla="*/ 1004711 h 1511073"/>
              <a:gd name="connsiteX9" fmla="*/ 1106311 w 1817511"/>
              <a:gd name="connsiteY9" fmla="*/ 0 h 1511073"/>
              <a:gd name="connsiteX10" fmla="*/ 1280825 w 1817511"/>
              <a:gd name="connsiteY10" fmla="*/ 318833 h 1511073"/>
              <a:gd name="connsiteX11" fmla="*/ 1298222 w 1817511"/>
              <a:gd name="connsiteY11" fmla="*/ 1298222 h 1511073"/>
              <a:gd name="connsiteX12" fmla="*/ 1343378 w 1817511"/>
              <a:gd name="connsiteY12" fmla="*/ 1140178 h 1511073"/>
              <a:gd name="connsiteX13" fmla="*/ 1354666 w 1817511"/>
              <a:gd name="connsiteY13" fmla="*/ 643467 h 1511073"/>
              <a:gd name="connsiteX14" fmla="*/ 1817511 w 1817511"/>
              <a:gd name="connsiteY14" fmla="*/ 654756 h 1511073"/>
              <a:gd name="connsiteX0" fmla="*/ 0 w 1817511"/>
              <a:gd name="connsiteY0" fmla="*/ 875014 h 1652309"/>
              <a:gd name="connsiteX1" fmla="*/ 428977 w 1817511"/>
              <a:gd name="connsiteY1" fmla="*/ 863725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1145947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428977 w 1817511"/>
              <a:gd name="connsiteY1" fmla="*/ 863725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096987 w 1817511"/>
              <a:gd name="connsiteY9" fmla="*/ 199568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096987 w 1817511"/>
              <a:gd name="connsiteY9" fmla="*/ 199568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363710 w 1817511"/>
              <a:gd name="connsiteY1" fmla="*/ 1067886 h 1652309"/>
              <a:gd name="connsiteX2" fmla="*/ 451555 w 1817511"/>
              <a:gd name="connsiteY2" fmla="*/ 547636 h 1652309"/>
              <a:gd name="connsiteX3" fmla="*/ 544563 w 1817511"/>
              <a:gd name="connsiteY3" fmla="*/ 1153942 h 1652309"/>
              <a:gd name="connsiteX4" fmla="*/ 595753 w 1817511"/>
              <a:gd name="connsiteY4" fmla="*/ 1652309 h 1652309"/>
              <a:gd name="connsiteX5" fmla="*/ 702839 w 1817511"/>
              <a:gd name="connsiteY5" fmla="*/ 656269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096987 w 1817511"/>
              <a:gd name="connsiteY9" fmla="*/ 199568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9650 h 1656945"/>
              <a:gd name="connsiteX1" fmla="*/ 363710 w 1817511"/>
              <a:gd name="connsiteY1" fmla="*/ 1072522 h 1656945"/>
              <a:gd name="connsiteX2" fmla="*/ 451555 w 1817511"/>
              <a:gd name="connsiteY2" fmla="*/ 552272 h 1656945"/>
              <a:gd name="connsiteX3" fmla="*/ 544563 w 1817511"/>
              <a:gd name="connsiteY3" fmla="*/ 1158578 h 1656945"/>
              <a:gd name="connsiteX4" fmla="*/ 595753 w 1817511"/>
              <a:gd name="connsiteY4" fmla="*/ 1656945 h 1656945"/>
              <a:gd name="connsiteX5" fmla="*/ 702839 w 1817511"/>
              <a:gd name="connsiteY5" fmla="*/ 660905 h 1656945"/>
              <a:gd name="connsiteX6" fmla="*/ 948266 w 1817511"/>
              <a:gd name="connsiteY6" fmla="*/ 879650 h 1656945"/>
              <a:gd name="connsiteX7" fmla="*/ 948266 w 1817511"/>
              <a:gd name="connsiteY7" fmla="*/ 495828 h 1656945"/>
              <a:gd name="connsiteX8" fmla="*/ 1049866 w 1817511"/>
              <a:gd name="connsiteY8" fmla="*/ 301617 h 1656945"/>
              <a:gd name="connsiteX9" fmla="*/ 1096987 w 1817511"/>
              <a:gd name="connsiteY9" fmla="*/ 204204 h 1656945"/>
              <a:gd name="connsiteX10" fmla="*/ 1280825 w 1817511"/>
              <a:gd name="connsiteY10" fmla="*/ 464705 h 1656945"/>
              <a:gd name="connsiteX11" fmla="*/ 1298222 w 1817511"/>
              <a:gd name="connsiteY11" fmla="*/ 1444094 h 1656945"/>
              <a:gd name="connsiteX12" fmla="*/ 1322079 w 1817511"/>
              <a:gd name="connsiteY12" fmla="*/ 12599 h 1656945"/>
              <a:gd name="connsiteX13" fmla="*/ 1354666 w 1817511"/>
              <a:gd name="connsiteY13" fmla="*/ 789339 h 1656945"/>
              <a:gd name="connsiteX14" fmla="*/ 1817511 w 1817511"/>
              <a:gd name="connsiteY14" fmla="*/ 800628 h 1656945"/>
              <a:gd name="connsiteX0" fmla="*/ 0 w 1817511"/>
              <a:gd name="connsiteY0" fmla="*/ 874177 h 1651472"/>
              <a:gd name="connsiteX1" fmla="*/ 363710 w 1817511"/>
              <a:gd name="connsiteY1" fmla="*/ 1067049 h 1651472"/>
              <a:gd name="connsiteX2" fmla="*/ 451555 w 1817511"/>
              <a:gd name="connsiteY2" fmla="*/ 546799 h 1651472"/>
              <a:gd name="connsiteX3" fmla="*/ 544563 w 1817511"/>
              <a:gd name="connsiteY3" fmla="*/ 1153105 h 1651472"/>
              <a:gd name="connsiteX4" fmla="*/ 595753 w 1817511"/>
              <a:gd name="connsiteY4" fmla="*/ 1651472 h 1651472"/>
              <a:gd name="connsiteX5" fmla="*/ 702839 w 1817511"/>
              <a:gd name="connsiteY5" fmla="*/ 655432 h 1651472"/>
              <a:gd name="connsiteX6" fmla="*/ 948266 w 1817511"/>
              <a:gd name="connsiteY6" fmla="*/ 874177 h 1651472"/>
              <a:gd name="connsiteX7" fmla="*/ 948266 w 1817511"/>
              <a:gd name="connsiteY7" fmla="*/ 490355 h 1651472"/>
              <a:gd name="connsiteX8" fmla="*/ 1049866 w 1817511"/>
              <a:gd name="connsiteY8" fmla="*/ 296144 h 1651472"/>
              <a:gd name="connsiteX9" fmla="*/ 1096987 w 1817511"/>
              <a:gd name="connsiteY9" fmla="*/ 198731 h 1651472"/>
              <a:gd name="connsiteX10" fmla="*/ 1280825 w 1817511"/>
              <a:gd name="connsiteY10" fmla="*/ 459232 h 1651472"/>
              <a:gd name="connsiteX11" fmla="*/ 1298222 w 1817511"/>
              <a:gd name="connsiteY11" fmla="*/ 1438621 h 1651472"/>
              <a:gd name="connsiteX12" fmla="*/ 1322079 w 1817511"/>
              <a:gd name="connsiteY12" fmla="*/ 7126 h 1651472"/>
              <a:gd name="connsiteX13" fmla="*/ 1471215 w 1817511"/>
              <a:gd name="connsiteY13" fmla="*/ 915112 h 1651472"/>
              <a:gd name="connsiteX14" fmla="*/ 1817511 w 1817511"/>
              <a:gd name="connsiteY14" fmla="*/ 795155 h 1651472"/>
              <a:gd name="connsiteX0" fmla="*/ 0 w 1817511"/>
              <a:gd name="connsiteY0" fmla="*/ 874177 h 1651472"/>
              <a:gd name="connsiteX1" fmla="*/ 363710 w 1817511"/>
              <a:gd name="connsiteY1" fmla="*/ 1067049 h 1651472"/>
              <a:gd name="connsiteX2" fmla="*/ 451555 w 1817511"/>
              <a:gd name="connsiteY2" fmla="*/ 546799 h 1651472"/>
              <a:gd name="connsiteX3" fmla="*/ 544563 w 1817511"/>
              <a:gd name="connsiteY3" fmla="*/ 1153105 h 1651472"/>
              <a:gd name="connsiteX4" fmla="*/ 595753 w 1817511"/>
              <a:gd name="connsiteY4" fmla="*/ 1651472 h 1651472"/>
              <a:gd name="connsiteX5" fmla="*/ 702839 w 1817511"/>
              <a:gd name="connsiteY5" fmla="*/ 655432 h 1651472"/>
              <a:gd name="connsiteX6" fmla="*/ 948266 w 1817511"/>
              <a:gd name="connsiteY6" fmla="*/ 874177 h 1651472"/>
              <a:gd name="connsiteX7" fmla="*/ 948266 w 1817511"/>
              <a:gd name="connsiteY7" fmla="*/ 490355 h 1651472"/>
              <a:gd name="connsiteX8" fmla="*/ 1049866 w 1817511"/>
              <a:gd name="connsiteY8" fmla="*/ 296144 h 1651472"/>
              <a:gd name="connsiteX9" fmla="*/ 1096987 w 1817511"/>
              <a:gd name="connsiteY9" fmla="*/ 198731 h 1651472"/>
              <a:gd name="connsiteX10" fmla="*/ 1220220 w 1817511"/>
              <a:gd name="connsiteY10" fmla="*/ 415483 h 1651472"/>
              <a:gd name="connsiteX11" fmla="*/ 1298222 w 1817511"/>
              <a:gd name="connsiteY11" fmla="*/ 1438621 h 1651472"/>
              <a:gd name="connsiteX12" fmla="*/ 1322079 w 1817511"/>
              <a:gd name="connsiteY12" fmla="*/ 7126 h 1651472"/>
              <a:gd name="connsiteX13" fmla="*/ 1471215 w 1817511"/>
              <a:gd name="connsiteY13" fmla="*/ 915112 h 1651472"/>
              <a:gd name="connsiteX14" fmla="*/ 1817511 w 1817511"/>
              <a:gd name="connsiteY14" fmla="*/ 795155 h 1651472"/>
              <a:gd name="connsiteX0" fmla="*/ 0 w 1817511"/>
              <a:gd name="connsiteY0" fmla="*/ 874177 h 1651472"/>
              <a:gd name="connsiteX1" fmla="*/ 363710 w 1817511"/>
              <a:gd name="connsiteY1" fmla="*/ 1067049 h 1651472"/>
              <a:gd name="connsiteX2" fmla="*/ 451555 w 1817511"/>
              <a:gd name="connsiteY2" fmla="*/ 546799 h 1651472"/>
              <a:gd name="connsiteX3" fmla="*/ 544563 w 1817511"/>
              <a:gd name="connsiteY3" fmla="*/ 1153105 h 1651472"/>
              <a:gd name="connsiteX4" fmla="*/ 595753 w 1817511"/>
              <a:gd name="connsiteY4" fmla="*/ 1651472 h 1651472"/>
              <a:gd name="connsiteX5" fmla="*/ 702839 w 1817511"/>
              <a:gd name="connsiteY5" fmla="*/ 655432 h 1651472"/>
              <a:gd name="connsiteX6" fmla="*/ 829826 w 1817511"/>
              <a:gd name="connsiteY6" fmla="*/ 859557 h 1651472"/>
              <a:gd name="connsiteX7" fmla="*/ 948266 w 1817511"/>
              <a:gd name="connsiteY7" fmla="*/ 874177 h 1651472"/>
              <a:gd name="connsiteX8" fmla="*/ 948266 w 1817511"/>
              <a:gd name="connsiteY8" fmla="*/ 490355 h 1651472"/>
              <a:gd name="connsiteX9" fmla="*/ 1049866 w 1817511"/>
              <a:gd name="connsiteY9" fmla="*/ 296144 h 1651472"/>
              <a:gd name="connsiteX10" fmla="*/ 1096987 w 1817511"/>
              <a:gd name="connsiteY10" fmla="*/ 198731 h 1651472"/>
              <a:gd name="connsiteX11" fmla="*/ 1220220 w 1817511"/>
              <a:gd name="connsiteY11" fmla="*/ 415483 h 1651472"/>
              <a:gd name="connsiteX12" fmla="*/ 1298222 w 1817511"/>
              <a:gd name="connsiteY12" fmla="*/ 1438621 h 1651472"/>
              <a:gd name="connsiteX13" fmla="*/ 1322079 w 1817511"/>
              <a:gd name="connsiteY13" fmla="*/ 7126 h 1651472"/>
              <a:gd name="connsiteX14" fmla="*/ 1471215 w 1817511"/>
              <a:gd name="connsiteY14" fmla="*/ 915112 h 1651472"/>
              <a:gd name="connsiteX15" fmla="*/ 1817511 w 1817511"/>
              <a:gd name="connsiteY15" fmla="*/ 795155 h 1651472"/>
              <a:gd name="connsiteX0" fmla="*/ 0 w 1817511"/>
              <a:gd name="connsiteY0" fmla="*/ 874177 h 1651472"/>
              <a:gd name="connsiteX1" fmla="*/ 340400 w 1817511"/>
              <a:gd name="connsiteY1" fmla="*/ 950386 h 1651472"/>
              <a:gd name="connsiteX2" fmla="*/ 451555 w 1817511"/>
              <a:gd name="connsiteY2" fmla="*/ 546799 h 1651472"/>
              <a:gd name="connsiteX3" fmla="*/ 544563 w 1817511"/>
              <a:gd name="connsiteY3" fmla="*/ 1153105 h 1651472"/>
              <a:gd name="connsiteX4" fmla="*/ 595753 w 1817511"/>
              <a:gd name="connsiteY4" fmla="*/ 1651472 h 1651472"/>
              <a:gd name="connsiteX5" fmla="*/ 702839 w 1817511"/>
              <a:gd name="connsiteY5" fmla="*/ 655432 h 1651472"/>
              <a:gd name="connsiteX6" fmla="*/ 829826 w 1817511"/>
              <a:gd name="connsiteY6" fmla="*/ 859557 h 1651472"/>
              <a:gd name="connsiteX7" fmla="*/ 948266 w 1817511"/>
              <a:gd name="connsiteY7" fmla="*/ 874177 h 1651472"/>
              <a:gd name="connsiteX8" fmla="*/ 948266 w 1817511"/>
              <a:gd name="connsiteY8" fmla="*/ 490355 h 1651472"/>
              <a:gd name="connsiteX9" fmla="*/ 1049866 w 1817511"/>
              <a:gd name="connsiteY9" fmla="*/ 296144 h 1651472"/>
              <a:gd name="connsiteX10" fmla="*/ 1096987 w 1817511"/>
              <a:gd name="connsiteY10" fmla="*/ 198731 h 1651472"/>
              <a:gd name="connsiteX11" fmla="*/ 1220220 w 1817511"/>
              <a:gd name="connsiteY11" fmla="*/ 415483 h 1651472"/>
              <a:gd name="connsiteX12" fmla="*/ 1298222 w 1817511"/>
              <a:gd name="connsiteY12" fmla="*/ 1438621 h 1651472"/>
              <a:gd name="connsiteX13" fmla="*/ 1322079 w 1817511"/>
              <a:gd name="connsiteY13" fmla="*/ 7126 h 1651472"/>
              <a:gd name="connsiteX14" fmla="*/ 1471215 w 1817511"/>
              <a:gd name="connsiteY14" fmla="*/ 915112 h 1651472"/>
              <a:gd name="connsiteX15" fmla="*/ 1817511 w 1817511"/>
              <a:gd name="connsiteY15" fmla="*/ 795155 h 16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17511" h="1651472">
                <a:moveTo>
                  <a:pt x="0" y="874177"/>
                </a:moveTo>
                <a:lnTo>
                  <a:pt x="340400" y="950386"/>
                </a:lnTo>
                <a:cubicBezTo>
                  <a:pt x="425625" y="879049"/>
                  <a:pt x="422273" y="720216"/>
                  <a:pt x="451555" y="546799"/>
                </a:cubicBezTo>
                <a:cubicBezTo>
                  <a:pt x="482558" y="748901"/>
                  <a:pt x="499574" y="119775"/>
                  <a:pt x="544563" y="1153105"/>
                </a:cubicBezTo>
                <a:lnTo>
                  <a:pt x="595753" y="1651472"/>
                </a:lnTo>
                <a:cubicBezTo>
                  <a:pt x="706039" y="1523621"/>
                  <a:pt x="667144" y="987445"/>
                  <a:pt x="702839" y="655432"/>
                </a:cubicBezTo>
                <a:cubicBezTo>
                  <a:pt x="744182" y="538029"/>
                  <a:pt x="788921" y="823099"/>
                  <a:pt x="829826" y="859557"/>
                </a:cubicBezTo>
                <a:cubicBezTo>
                  <a:pt x="870731" y="896015"/>
                  <a:pt x="930857" y="950293"/>
                  <a:pt x="948266" y="874177"/>
                </a:cubicBezTo>
                <a:lnTo>
                  <a:pt x="948266" y="490355"/>
                </a:lnTo>
                <a:cubicBezTo>
                  <a:pt x="1070710" y="1169348"/>
                  <a:pt x="1015999" y="360881"/>
                  <a:pt x="1049866" y="296144"/>
                </a:cubicBezTo>
                <a:lnTo>
                  <a:pt x="1096987" y="198731"/>
                </a:lnTo>
                <a:cubicBezTo>
                  <a:pt x="1134956" y="1904273"/>
                  <a:pt x="1158941" y="328649"/>
                  <a:pt x="1220220" y="415483"/>
                </a:cubicBezTo>
                <a:cubicBezTo>
                  <a:pt x="1208931" y="377854"/>
                  <a:pt x="1281246" y="1506680"/>
                  <a:pt x="1298222" y="1438621"/>
                </a:cubicBezTo>
                <a:cubicBezTo>
                  <a:pt x="1315198" y="1370562"/>
                  <a:pt x="1293247" y="94378"/>
                  <a:pt x="1322079" y="7126"/>
                </a:cubicBezTo>
                <a:cubicBezTo>
                  <a:pt x="1350911" y="-80126"/>
                  <a:pt x="1369551" y="657777"/>
                  <a:pt x="1471215" y="915112"/>
                </a:cubicBezTo>
                <a:cubicBezTo>
                  <a:pt x="1662793" y="539718"/>
                  <a:pt x="1663229" y="791392"/>
                  <a:pt x="1817511" y="7951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89204" y="1003808"/>
            <a:ext cx="250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Convolution with original waveform produces a range profile (Pulse Compression)</a:t>
            </a:r>
            <a:endParaRPr lang="en-US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3918061" y="4784120"/>
            <a:ext cx="163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Bandwidth of chirp</a:t>
            </a:r>
            <a:endParaRPr lang="en-US" dirty="0"/>
          </a:p>
        </p:txBody>
      </p:sp>
      <p:sp>
        <p:nvSpPr>
          <p:cNvPr id="47" name="Left Arrow 46"/>
          <p:cNvSpPr/>
          <p:nvPr/>
        </p:nvSpPr>
        <p:spPr>
          <a:xfrm>
            <a:off x="3668832" y="4898330"/>
            <a:ext cx="235413" cy="2446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429750" y="730250"/>
                <a:ext cx="5898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750" y="730250"/>
                <a:ext cx="589841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2371" r="-4124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/>
          <p:cNvCxnSpPr/>
          <p:nvPr/>
        </p:nvCxnSpPr>
        <p:spPr>
          <a:xfrm flipV="1">
            <a:off x="9499600" y="1257300"/>
            <a:ext cx="431800" cy="127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9461500" y="1130300"/>
            <a:ext cx="12700" cy="58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9944100" y="1143000"/>
            <a:ext cx="12700" cy="58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963443" y="177800"/>
            <a:ext cx="3834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Minimum object distance that can be resolved is called range-resolution</a:t>
            </a:r>
            <a:endParaRPr lang="en-US" dirty="0"/>
          </a:p>
        </p:txBody>
      </p:sp>
      <p:sp>
        <p:nvSpPr>
          <p:cNvPr id="55" name="Freeform 54"/>
          <p:cNvSpPr/>
          <p:nvPr/>
        </p:nvSpPr>
        <p:spPr>
          <a:xfrm rot="21342317">
            <a:off x="4929437" y="2377217"/>
            <a:ext cx="945721" cy="204052"/>
          </a:xfrm>
          <a:custGeom>
            <a:avLst/>
            <a:gdLst>
              <a:gd name="connsiteX0" fmla="*/ 0 w 561975"/>
              <a:gd name="connsiteY0" fmla="*/ 572560 h 1020237"/>
              <a:gd name="connsiteX1" fmla="*/ 152400 w 561975"/>
              <a:gd name="connsiteY1" fmla="*/ 10585 h 1020237"/>
              <a:gd name="connsiteX2" fmla="*/ 219075 w 561975"/>
              <a:gd name="connsiteY2" fmla="*/ 1010710 h 1020237"/>
              <a:gd name="connsiteX3" fmla="*/ 323850 w 561975"/>
              <a:gd name="connsiteY3" fmla="*/ 39160 h 1020237"/>
              <a:gd name="connsiteX4" fmla="*/ 381000 w 561975"/>
              <a:gd name="connsiteY4" fmla="*/ 1001185 h 1020237"/>
              <a:gd name="connsiteX5" fmla="*/ 428625 w 561975"/>
              <a:gd name="connsiteY5" fmla="*/ 48685 h 1020237"/>
              <a:gd name="connsiteX6" fmla="*/ 476250 w 561975"/>
              <a:gd name="connsiteY6" fmla="*/ 1001185 h 1020237"/>
              <a:gd name="connsiteX7" fmla="*/ 485775 w 561975"/>
              <a:gd name="connsiteY7" fmla="*/ 58210 h 1020237"/>
              <a:gd name="connsiteX8" fmla="*/ 514350 w 561975"/>
              <a:gd name="connsiteY8" fmla="*/ 1020235 h 1020237"/>
              <a:gd name="connsiteX9" fmla="*/ 533400 w 561975"/>
              <a:gd name="connsiteY9" fmla="*/ 67735 h 1020237"/>
              <a:gd name="connsiteX10" fmla="*/ 561975 w 561975"/>
              <a:gd name="connsiteY10" fmla="*/ 553510 h 102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1975" h="1020237">
                <a:moveTo>
                  <a:pt x="0" y="572560"/>
                </a:moveTo>
                <a:cubicBezTo>
                  <a:pt x="57944" y="255060"/>
                  <a:pt x="115888" y="-62440"/>
                  <a:pt x="152400" y="10585"/>
                </a:cubicBezTo>
                <a:cubicBezTo>
                  <a:pt x="188912" y="83610"/>
                  <a:pt x="190500" y="1005948"/>
                  <a:pt x="219075" y="1010710"/>
                </a:cubicBezTo>
                <a:cubicBezTo>
                  <a:pt x="247650" y="1015472"/>
                  <a:pt x="296863" y="40747"/>
                  <a:pt x="323850" y="39160"/>
                </a:cubicBezTo>
                <a:cubicBezTo>
                  <a:pt x="350837" y="37573"/>
                  <a:pt x="363538" y="999598"/>
                  <a:pt x="381000" y="1001185"/>
                </a:cubicBezTo>
                <a:cubicBezTo>
                  <a:pt x="398462" y="1002772"/>
                  <a:pt x="412750" y="48685"/>
                  <a:pt x="428625" y="48685"/>
                </a:cubicBezTo>
                <a:cubicBezTo>
                  <a:pt x="444500" y="48685"/>
                  <a:pt x="466725" y="999598"/>
                  <a:pt x="476250" y="1001185"/>
                </a:cubicBezTo>
                <a:cubicBezTo>
                  <a:pt x="485775" y="1002773"/>
                  <a:pt x="479425" y="55035"/>
                  <a:pt x="485775" y="58210"/>
                </a:cubicBezTo>
                <a:cubicBezTo>
                  <a:pt x="492125" y="61385"/>
                  <a:pt x="506412" y="1018647"/>
                  <a:pt x="514350" y="1020235"/>
                </a:cubicBezTo>
                <a:cubicBezTo>
                  <a:pt x="522288" y="1021823"/>
                  <a:pt x="525463" y="145522"/>
                  <a:pt x="533400" y="67735"/>
                </a:cubicBezTo>
                <a:cubicBezTo>
                  <a:pt x="541338" y="-10053"/>
                  <a:pt x="551656" y="271728"/>
                  <a:pt x="561975" y="5535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 rot="21342317">
            <a:off x="4544115" y="2350867"/>
            <a:ext cx="945721" cy="319464"/>
          </a:xfrm>
          <a:custGeom>
            <a:avLst/>
            <a:gdLst>
              <a:gd name="connsiteX0" fmla="*/ 0 w 561975"/>
              <a:gd name="connsiteY0" fmla="*/ 572560 h 1020237"/>
              <a:gd name="connsiteX1" fmla="*/ 152400 w 561975"/>
              <a:gd name="connsiteY1" fmla="*/ 10585 h 1020237"/>
              <a:gd name="connsiteX2" fmla="*/ 219075 w 561975"/>
              <a:gd name="connsiteY2" fmla="*/ 1010710 h 1020237"/>
              <a:gd name="connsiteX3" fmla="*/ 323850 w 561975"/>
              <a:gd name="connsiteY3" fmla="*/ 39160 h 1020237"/>
              <a:gd name="connsiteX4" fmla="*/ 381000 w 561975"/>
              <a:gd name="connsiteY4" fmla="*/ 1001185 h 1020237"/>
              <a:gd name="connsiteX5" fmla="*/ 428625 w 561975"/>
              <a:gd name="connsiteY5" fmla="*/ 48685 h 1020237"/>
              <a:gd name="connsiteX6" fmla="*/ 476250 w 561975"/>
              <a:gd name="connsiteY6" fmla="*/ 1001185 h 1020237"/>
              <a:gd name="connsiteX7" fmla="*/ 485775 w 561975"/>
              <a:gd name="connsiteY7" fmla="*/ 58210 h 1020237"/>
              <a:gd name="connsiteX8" fmla="*/ 514350 w 561975"/>
              <a:gd name="connsiteY8" fmla="*/ 1020235 h 1020237"/>
              <a:gd name="connsiteX9" fmla="*/ 533400 w 561975"/>
              <a:gd name="connsiteY9" fmla="*/ 67735 h 1020237"/>
              <a:gd name="connsiteX10" fmla="*/ 561975 w 561975"/>
              <a:gd name="connsiteY10" fmla="*/ 553510 h 102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1975" h="1020237">
                <a:moveTo>
                  <a:pt x="0" y="572560"/>
                </a:moveTo>
                <a:cubicBezTo>
                  <a:pt x="57944" y="255060"/>
                  <a:pt x="115888" y="-62440"/>
                  <a:pt x="152400" y="10585"/>
                </a:cubicBezTo>
                <a:cubicBezTo>
                  <a:pt x="188912" y="83610"/>
                  <a:pt x="190500" y="1005948"/>
                  <a:pt x="219075" y="1010710"/>
                </a:cubicBezTo>
                <a:cubicBezTo>
                  <a:pt x="247650" y="1015472"/>
                  <a:pt x="296863" y="40747"/>
                  <a:pt x="323850" y="39160"/>
                </a:cubicBezTo>
                <a:cubicBezTo>
                  <a:pt x="350837" y="37573"/>
                  <a:pt x="363538" y="999598"/>
                  <a:pt x="381000" y="1001185"/>
                </a:cubicBezTo>
                <a:cubicBezTo>
                  <a:pt x="398462" y="1002772"/>
                  <a:pt x="412750" y="48685"/>
                  <a:pt x="428625" y="48685"/>
                </a:cubicBezTo>
                <a:cubicBezTo>
                  <a:pt x="444500" y="48685"/>
                  <a:pt x="466725" y="999598"/>
                  <a:pt x="476250" y="1001185"/>
                </a:cubicBezTo>
                <a:cubicBezTo>
                  <a:pt x="485775" y="1002773"/>
                  <a:pt x="479425" y="55035"/>
                  <a:pt x="485775" y="58210"/>
                </a:cubicBezTo>
                <a:cubicBezTo>
                  <a:pt x="492125" y="61385"/>
                  <a:pt x="506412" y="1018647"/>
                  <a:pt x="514350" y="1020235"/>
                </a:cubicBezTo>
                <a:cubicBezTo>
                  <a:pt x="522288" y="1021823"/>
                  <a:pt x="525463" y="145522"/>
                  <a:pt x="533400" y="67735"/>
                </a:cubicBezTo>
                <a:cubicBezTo>
                  <a:pt x="541338" y="-10053"/>
                  <a:pt x="551656" y="271728"/>
                  <a:pt x="561975" y="5535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57350" y="4280605"/>
                <a:ext cx="2034275" cy="929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4280605"/>
                <a:ext cx="2034275" cy="92955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049866" y="3804355"/>
            <a:ext cx="3413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Range-resolution can be obtained: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1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/>
      <p:bldP spid="28" grpId="0"/>
      <p:bldP spid="36" grpId="0"/>
      <p:bldP spid="39" grpId="0" animBg="1"/>
      <p:bldP spid="40" grpId="0"/>
      <p:bldP spid="46" grpId="0"/>
      <p:bldP spid="47" grpId="0" animBg="1"/>
      <p:bldP spid="48" grpId="0"/>
      <p:bldP spid="54" grpId="0"/>
      <p:bldP spid="55" grpId="0" animBg="1"/>
      <p:bldP spid="56" grpId="0" animBg="1"/>
      <p:bldP spid="37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592" y="1"/>
            <a:ext cx="10515600" cy="886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Rayleigh Criterion for Electromagnetic Apertures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2629" y="2345029"/>
            <a:ext cx="1428750" cy="688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RADAR System</a:t>
            </a:r>
            <a:endParaRPr lang="en-US" sz="1400" dirty="0"/>
          </a:p>
        </p:txBody>
      </p:sp>
      <p:sp>
        <p:nvSpPr>
          <p:cNvPr id="8" name="Trapezoid 7"/>
          <p:cNvSpPr/>
          <p:nvPr/>
        </p:nvSpPr>
        <p:spPr>
          <a:xfrm rot="16200000">
            <a:off x="2112785" y="2003249"/>
            <a:ext cx="728340" cy="1341481"/>
          </a:xfrm>
          <a:prstGeom prst="trapezoid">
            <a:avLst>
              <a:gd name="adj" fmla="val 31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hyperphysics.phy-astr.gsu.edu/hbase/phyopt/imgpho/ray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22" y="1064395"/>
            <a:ext cx="5204178" cy="21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05992" y="932744"/>
                <a:ext cx="1665969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92" y="932744"/>
                <a:ext cx="1665969" cy="81823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3230428" y="2300676"/>
            <a:ext cx="0" cy="7772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17841" y="2424967"/>
                <a:ext cx="3015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841" y="2424967"/>
                <a:ext cx="301557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72551" y="2254504"/>
                <a:ext cx="46544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51" y="2254504"/>
                <a:ext cx="465448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>
            <a:off x="3428258" y="2832368"/>
            <a:ext cx="2783114" cy="263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452642" y="1925772"/>
            <a:ext cx="2786162" cy="492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>
            <a:off x="3696772" y="1797756"/>
            <a:ext cx="1627632" cy="1627632"/>
          </a:xfrm>
          <a:prstGeom prst="arc">
            <a:avLst>
              <a:gd name="adj1" fmla="val 19720278"/>
              <a:gd name="adj2" fmla="val 1193110"/>
            </a:avLst>
          </a:prstGeom>
          <a:ln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be 20"/>
          <p:cNvSpPr/>
          <p:nvPr/>
        </p:nvSpPr>
        <p:spPr>
          <a:xfrm>
            <a:off x="6268699" y="2102908"/>
            <a:ext cx="857249" cy="67702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Magnetic Disk 21"/>
          <p:cNvSpPr/>
          <p:nvPr/>
        </p:nvSpPr>
        <p:spPr>
          <a:xfrm>
            <a:off x="6288616" y="2543277"/>
            <a:ext cx="619125" cy="491369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Image result for awac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048" y="3686611"/>
            <a:ext cx="5643430" cy="202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7490" y="3783415"/>
                <a:ext cx="5253361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Solutions to poor cross-range resolution: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 smtClean="0"/>
                  <a:t>Move closer to image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 smtClean="0"/>
                  <a:t>Use smaller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</m:oMath>
                </a14:m>
                <a:endParaRPr lang="en-US" sz="2400" dirty="0" smtClean="0"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 smtClean="0"/>
                  <a:t>Make aperture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 smtClean="0"/>
                  <a:t> bigger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 smtClean="0"/>
                  <a:t>Or…</a:t>
                </a:r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90" y="3783415"/>
                <a:ext cx="5253361" cy="1938992"/>
              </a:xfrm>
              <a:prstGeom prst="rect">
                <a:avLst/>
              </a:prstGeom>
              <a:blipFill rotWithShape="0">
                <a:blip r:embed="rId7"/>
                <a:stretch>
                  <a:fillRect l="-1856" t="-2516" r="-464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8064500" y="825500"/>
            <a:ext cx="314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 of Cross-Range Resolution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609600" y="1206500"/>
            <a:ext cx="314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 of Cross-Range Resolution</a:t>
            </a:r>
            <a:endParaRPr lang="en-US" dirty="0"/>
          </a:p>
        </p:txBody>
      </p:sp>
      <p:sp>
        <p:nvSpPr>
          <p:cNvPr id="23" name="Cube 22"/>
          <p:cNvSpPr/>
          <p:nvPr/>
        </p:nvSpPr>
        <p:spPr>
          <a:xfrm>
            <a:off x="7969342" y="2774372"/>
            <a:ext cx="436903" cy="33460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Magnetic Disk 23"/>
          <p:cNvSpPr/>
          <p:nvPr/>
        </p:nvSpPr>
        <p:spPr>
          <a:xfrm>
            <a:off x="7615188" y="2913026"/>
            <a:ext cx="315541" cy="242847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/>
          <p:cNvSpPr/>
          <p:nvPr/>
        </p:nvSpPr>
        <p:spPr>
          <a:xfrm>
            <a:off x="9628424" y="2770909"/>
            <a:ext cx="436903" cy="33460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Magnetic Disk 25"/>
          <p:cNvSpPr/>
          <p:nvPr/>
        </p:nvSpPr>
        <p:spPr>
          <a:xfrm>
            <a:off x="9419742" y="2909562"/>
            <a:ext cx="315541" cy="242847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/>
          <p:cNvSpPr/>
          <p:nvPr/>
        </p:nvSpPr>
        <p:spPr>
          <a:xfrm>
            <a:off x="11183596" y="2777836"/>
            <a:ext cx="436903" cy="33460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Magnetic Disk 27"/>
          <p:cNvSpPr/>
          <p:nvPr/>
        </p:nvSpPr>
        <p:spPr>
          <a:xfrm>
            <a:off x="11109997" y="2916489"/>
            <a:ext cx="315541" cy="242847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7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airplane to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535" y="5238043"/>
            <a:ext cx="1069445" cy="106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592" y="1"/>
            <a:ext cx="10515600" cy="886968"/>
          </a:xfrm>
        </p:spPr>
        <p:txBody>
          <a:bodyPr>
            <a:normAutofit/>
          </a:bodyPr>
          <a:lstStyle/>
          <a:p>
            <a:r>
              <a:rPr lang="en-US" dirty="0" smtClean="0"/>
              <a:t>Synthesize a larger aperture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2629" y="2345029"/>
            <a:ext cx="1428750" cy="688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RADAR System</a:t>
            </a:r>
          </a:p>
        </p:txBody>
      </p:sp>
      <p:sp>
        <p:nvSpPr>
          <p:cNvPr id="8" name="Trapezoid 7"/>
          <p:cNvSpPr/>
          <p:nvPr/>
        </p:nvSpPr>
        <p:spPr>
          <a:xfrm rot="16200000">
            <a:off x="2112785" y="2003249"/>
            <a:ext cx="728340" cy="1341481"/>
          </a:xfrm>
          <a:prstGeom prst="trapezoid">
            <a:avLst>
              <a:gd name="adj" fmla="val 31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hyperphysics.phy-astr.gsu.edu/hbase/phyopt/imgpho/ray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22" y="1064395"/>
            <a:ext cx="5204178" cy="21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230428" y="2300676"/>
            <a:ext cx="0" cy="7772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17841" y="2424967"/>
                <a:ext cx="3015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841" y="2424967"/>
                <a:ext cx="301557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72551" y="2254504"/>
                <a:ext cx="46544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51" y="2254504"/>
                <a:ext cx="465448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>
            <a:off x="3428258" y="2832368"/>
            <a:ext cx="2783114" cy="263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452642" y="1925772"/>
            <a:ext cx="2786162" cy="492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>
            <a:off x="3696772" y="1797756"/>
            <a:ext cx="1627632" cy="1627632"/>
          </a:xfrm>
          <a:prstGeom prst="arc">
            <a:avLst>
              <a:gd name="adj1" fmla="val 19720278"/>
              <a:gd name="adj2" fmla="val 1193110"/>
            </a:avLst>
          </a:prstGeom>
          <a:ln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be 20"/>
          <p:cNvSpPr/>
          <p:nvPr/>
        </p:nvSpPr>
        <p:spPr>
          <a:xfrm>
            <a:off x="6393390" y="2102908"/>
            <a:ext cx="857249" cy="67702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Magnetic Disk 21"/>
          <p:cNvSpPr/>
          <p:nvPr/>
        </p:nvSpPr>
        <p:spPr>
          <a:xfrm>
            <a:off x="6288616" y="2492477"/>
            <a:ext cx="619125" cy="491369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459786" y="5486399"/>
            <a:ext cx="1440528" cy="447362"/>
            <a:chOff x="1709075" y="5486400"/>
            <a:chExt cx="1440528" cy="447362"/>
          </a:xfrm>
          <a:solidFill>
            <a:schemeClr val="bg1">
              <a:lumMod val="85000"/>
            </a:schemeClr>
          </a:solidFill>
        </p:grpSpPr>
        <p:sp>
          <p:nvSpPr>
            <p:cNvPr id="25" name="Rectangle 24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6" name="Trapezoid 25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459786" y="4555065"/>
            <a:ext cx="1440528" cy="447362"/>
            <a:chOff x="1709075" y="5486400"/>
            <a:chExt cx="1440528" cy="447362"/>
          </a:xfrm>
          <a:solidFill>
            <a:schemeClr val="bg1">
              <a:lumMod val="85000"/>
            </a:schemeClr>
          </a:solidFill>
        </p:grpSpPr>
        <p:sp>
          <p:nvSpPr>
            <p:cNvPr id="32" name="Rectangle 31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3" name="Trapezoid 32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459786" y="4089398"/>
            <a:ext cx="1440528" cy="447362"/>
            <a:chOff x="1709075" y="5486400"/>
            <a:chExt cx="1440528" cy="447362"/>
          </a:xfrm>
          <a:solidFill>
            <a:schemeClr val="bg1">
              <a:lumMod val="85000"/>
            </a:schemeClr>
          </a:solidFill>
        </p:grpSpPr>
        <p:sp>
          <p:nvSpPr>
            <p:cNvPr id="35" name="Rectangle 34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6" name="Trapezoid 35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459786" y="3623731"/>
            <a:ext cx="1440528" cy="447362"/>
            <a:chOff x="1709075" y="5486400"/>
            <a:chExt cx="1440528" cy="447362"/>
          </a:xfrm>
          <a:solidFill>
            <a:schemeClr val="bg1">
              <a:lumMod val="85000"/>
            </a:schemeClr>
          </a:solidFill>
        </p:grpSpPr>
        <p:sp>
          <p:nvSpPr>
            <p:cNvPr id="38" name="Rectangle 37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9" name="Trapezoid 38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0" name="Straight Arrow Connector 39"/>
          <p:cNvCxnSpPr/>
          <p:nvPr/>
        </p:nvCxnSpPr>
        <p:spPr>
          <a:xfrm>
            <a:off x="4105317" y="3638409"/>
            <a:ext cx="15128" cy="22882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183042" y="4744163"/>
                <a:ext cx="7721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042" y="4744163"/>
                <a:ext cx="77214" cy="430887"/>
              </a:xfrm>
              <a:prstGeom prst="rect">
                <a:avLst/>
              </a:prstGeom>
              <a:blipFill rotWithShape="0">
                <a:blip r:embed="rId7"/>
                <a:stretch>
                  <a:fillRect r="-14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Cube 43"/>
          <p:cNvSpPr/>
          <p:nvPr/>
        </p:nvSpPr>
        <p:spPr>
          <a:xfrm>
            <a:off x="8306857" y="4208285"/>
            <a:ext cx="857249" cy="67702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Magnetic Disk 44"/>
          <p:cNvSpPr/>
          <p:nvPr/>
        </p:nvSpPr>
        <p:spPr>
          <a:xfrm>
            <a:off x="8202083" y="4597854"/>
            <a:ext cx="619125" cy="491369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40268" y="5655733"/>
            <a:ext cx="1625600" cy="259644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17511" h="1388533">
                <a:moveTo>
                  <a:pt x="0" y="733778"/>
                </a:moveTo>
                <a:lnTo>
                  <a:pt x="428977" y="722489"/>
                </a:lnTo>
                <a:lnTo>
                  <a:pt x="451555" y="406400"/>
                </a:lnTo>
                <a:lnTo>
                  <a:pt x="530577" y="1027289"/>
                </a:lnTo>
                <a:lnTo>
                  <a:pt x="553155" y="33867"/>
                </a:lnTo>
                <a:lnTo>
                  <a:pt x="609600" y="733778"/>
                </a:lnTo>
                <a:lnTo>
                  <a:pt x="948266" y="733778"/>
                </a:lnTo>
                <a:lnTo>
                  <a:pt x="948266" y="349956"/>
                </a:lnTo>
                <a:lnTo>
                  <a:pt x="1049866" y="1004711"/>
                </a:lnTo>
                <a:lnTo>
                  <a:pt x="1106311" y="0"/>
                </a:lnTo>
                <a:lnTo>
                  <a:pt x="1241777" y="1388533"/>
                </a:lnTo>
                <a:cubicBezTo>
                  <a:pt x="1230488" y="1350904"/>
                  <a:pt x="1281289" y="1339614"/>
                  <a:pt x="1298222" y="1298222"/>
                </a:cubicBezTo>
                <a:cubicBezTo>
                  <a:pt x="1315155" y="1256830"/>
                  <a:pt x="1333971" y="1249304"/>
                  <a:pt x="1343378" y="1140178"/>
                </a:cubicBezTo>
                <a:cubicBezTo>
                  <a:pt x="1352785" y="1031052"/>
                  <a:pt x="1350903" y="809037"/>
                  <a:pt x="1354666" y="643467"/>
                </a:cubicBezTo>
                <a:lnTo>
                  <a:pt x="1817511" y="65475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59671" y="5207000"/>
            <a:ext cx="1625600" cy="114652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17511" h="1388533">
                <a:moveTo>
                  <a:pt x="0" y="733778"/>
                </a:moveTo>
                <a:lnTo>
                  <a:pt x="428977" y="722489"/>
                </a:lnTo>
                <a:lnTo>
                  <a:pt x="451555" y="406400"/>
                </a:lnTo>
                <a:lnTo>
                  <a:pt x="530577" y="1027289"/>
                </a:lnTo>
                <a:lnTo>
                  <a:pt x="553155" y="33867"/>
                </a:lnTo>
                <a:lnTo>
                  <a:pt x="609600" y="733778"/>
                </a:lnTo>
                <a:lnTo>
                  <a:pt x="948266" y="733778"/>
                </a:lnTo>
                <a:lnTo>
                  <a:pt x="948266" y="349956"/>
                </a:lnTo>
                <a:lnTo>
                  <a:pt x="1049866" y="1004711"/>
                </a:lnTo>
                <a:lnTo>
                  <a:pt x="1106311" y="0"/>
                </a:lnTo>
                <a:lnTo>
                  <a:pt x="1241777" y="1388533"/>
                </a:lnTo>
                <a:cubicBezTo>
                  <a:pt x="1230488" y="1350904"/>
                  <a:pt x="1281289" y="1339614"/>
                  <a:pt x="1298222" y="1298222"/>
                </a:cubicBezTo>
                <a:cubicBezTo>
                  <a:pt x="1315155" y="1256830"/>
                  <a:pt x="1333971" y="1249304"/>
                  <a:pt x="1343378" y="1140178"/>
                </a:cubicBezTo>
                <a:cubicBezTo>
                  <a:pt x="1352785" y="1031052"/>
                  <a:pt x="1350903" y="809037"/>
                  <a:pt x="1354666" y="643467"/>
                </a:cubicBezTo>
                <a:lnTo>
                  <a:pt x="1817511" y="65475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flipV="1">
            <a:off x="463199" y="4683125"/>
            <a:ext cx="1625600" cy="222250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17511" h="1388533">
                <a:moveTo>
                  <a:pt x="0" y="733778"/>
                </a:moveTo>
                <a:lnTo>
                  <a:pt x="428977" y="722489"/>
                </a:lnTo>
                <a:lnTo>
                  <a:pt x="451555" y="406400"/>
                </a:lnTo>
                <a:lnTo>
                  <a:pt x="530577" y="1027289"/>
                </a:lnTo>
                <a:lnTo>
                  <a:pt x="553155" y="33867"/>
                </a:lnTo>
                <a:lnTo>
                  <a:pt x="609600" y="733778"/>
                </a:lnTo>
                <a:lnTo>
                  <a:pt x="948266" y="733778"/>
                </a:lnTo>
                <a:lnTo>
                  <a:pt x="948266" y="349956"/>
                </a:lnTo>
                <a:lnTo>
                  <a:pt x="1049866" y="1004711"/>
                </a:lnTo>
                <a:lnTo>
                  <a:pt x="1106311" y="0"/>
                </a:lnTo>
                <a:lnTo>
                  <a:pt x="1241777" y="1388533"/>
                </a:lnTo>
                <a:cubicBezTo>
                  <a:pt x="1230488" y="1350904"/>
                  <a:pt x="1281289" y="1339614"/>
                  <a:pt x="1298222" y="1298222"/>
                </a:cubicBezTo>
                <a:cubicBezTo>
                  <a:pt x="1315155" y="1256830"/>
                  <a:pt x="1333971" y="1249304"/>
                  <a:pt x="1343378" y="1140178"/>
                </a:cubicBezTo>
                <a:cubicBezTo>
                  <a:pt x="1352785" y="1031052"/>
                  <a:pt x="1350903" y="809037"/>
                  <a:pt x="1354666" y="643467"/>
                </a:cubicBezTo>
                <a:lnTo>
                  <a:pt x="1817511" y="65475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08002" y="4210755"/>
            <a:ext cx="1625600" cy="280085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497848"/>
              <a:gd name="connsiteX1" fmla="*/ 428977 w 1817511"/>
              <a:gd name="connsiteY1" fmla="*/ 722489 h 1497848"/>
              <a:gd name="connsiteX2" fmla="*/ 451555 w 1817511"/>
              <a:gd name="connsiteY2" fmla="*/ 406400 h 1497848"/>
              <a:gd name="connsiteX3" fmla="*/ 530577 w 1817511"/>
              <a:gd name="connsiteY3" fmla="*/ 1027289 h 1497848"/>
              <a:gd name="connsiteX4" fmla="*/ 553155 w 1817511"/>
              <a:gd name="connsiteY4" fmla="*/ 33867 h 1497848"/>
              <a:gd name="connsiteX5" fmla="*/ 623799 w 1817511"/>
              <a:gd name="connsiteY5" fmla="*/ 1497848 h 1497848"/>
              <a:gd name="connsiteX6" fmla="*/ 948266 w 1817511"/>
              <a:gd name="connsiteY6" fmla="*/ 733778 h 1497848"/>
              <a:gd name="connsiteX7" fmla="*/ 948266 w 1817511"/>
              <a:gd name="connsiteY7" fmla="*/ 349956 h 1497848"/>
              <a:gd name="connsiteX8" fmla="*/ 1049866 w 1817511"/>
              <a:gd name="connsiteY8" fmla="*/ 1004711 h 1497848"/>
              <a:gd name="connsiteX9" fmla="*/ 1106311 w 1817511"/>
              <a:gd name="connsiteY9" fmla="*/ 0 h 1497848"/>
              <a:gd name="connsiteX10" fmla="*/ 1241777 w 1817511"/>
              <a:gd name="connsiteY10" fmla="*/ 1388533 h 1497848"/>
              <a:gd name="connsiteX11" fmla="*/ 1298222 w 1817511"/>
              <a:gd name="connsiteY11" fmla="*/ 1298222 h 1497848"/>
              <a:gd name="connsiteX12" fmla="*/ 1343378 w 1817511"/>
              <a:gd name="connsiteY12" fmla="*/ 1140178 h 1497848"/>
              <a:gd name="connsiteX13" fmla="*/ 1354666 w 1817511"/>
              <a:gd name="connsiteY13" fmla="*/ 643467 h 1497848"/>
              <a:gd name="connsiteX14" fmla="*/ 1817511 w 1817511"/>
              <a:gd name="connsiteY14" fmla="*/ 654756 h 1497848"/>
              <a:gd name="connsiteX0" fmla="*/ 0 w 1817511"/>
              <a:gd name="connsiteY0" fmla="*/ 733778 h 1497848"/>
              <a:gd name="connsiteX1" fmla="*/ 428977 w 1817511"/>
              <a:gd name="connsiteY1" fmla="*/ 722489 h 1497848"/>
              <a:gd name="connsiteX2" fmla="*/ 451555 w 1817511"/>
              <a:gd name="connsiteY2" fmla="*/ 406400 h 1497848"/>
              <a:gd name="connsiteX3" fmla="*/ 530577 w 1817511"/>
              <a:gd name="connsiteY3" fmla="*/ 1027289 h 1497848"/>
              <a:gd name="connsiteX4" fmla="*/ 553155 w 1817511"/>
              <a:gd name="connsiteY4" fmla="*/ 33867 h 1497848"/>
              <a:gd name="connsiteX5" fmla="*/ 623799 w 1817511"/>
              <a:gd name="connsiteY5" fmla="*/ 1497848 h 1497848"/>
              <a:gd name="connsiteX6" fmla="*/ 657181 w 1817511"/>
              <a:gd name="connsiteY6" fmla="*/ 750756 h 1497848"/>
              <a:gd name="connsiteX7" fmla="*/ 948266 w 1817511"/>
              <a:gd name="connsiteY7" fmla="*/ 349956 h 1497848"/>
              <a:gd name="connsiteX8" fmla="*/ 1049866 w 1817511"/>
              <a:gd name="connsiteY8" fmla="*/ 1004711 h 1497848"/>
              <a:gd name="connsiteX9" fmla="*/ 1106311 w 1817511"/>
              <a:gd name="connsiteY9" fmla="*/ 0 h 1497848"/>
              <a:gd name="connsiteX10" fmla="*/ 1241777 w 1817511"/>
              <a:gd name="connsiteY10" fmla="*/ 1388533 h 1497848"/>
              <a:gd name="connsiteX11" fmla="*/ 1298222 w 1817511"/>
              <a:gd name="connsiteY11" fmla="*/ 1298222 h 1497848"/>
              <a:gd name="connsiteX12" fmla="*/ 1343378 w 1817511"/>
              <a:gd name="connsiteY12" fmla="*/ 1140178 h 1497848"/>
              <a:gd name="connsiteX13" fmla="*/ 1354666 w 1817511"/>
              <a:gd name="connsiteY13" fmla="*/ 643467 h 1497848"/>
              <a:gd name="connsiteX14" fmla="*/ 1817511 w 1817511"/>
              <a:gd name="connsiteY14" fmla="*/ 654756 h 1497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17511" h="1497848">
                <a:moveTo>
                  <a:pt x="0" y="733778"/>
                </a:moveTo>
                <a:lnTo>
                  <a:pt x="428977" y="722489"/>
                </a:lnTo>
                <a:lnTo>
                  <a:pt x="451555" y="406400"/>
                </a:lnTo>
                <a:lnTo>
                  <a:pt x="530577" y="1027289"/>
                </a:lnTo>
                <a:lnTo>
                  <a:pt x="553155" y="33867"/>
                </a:lnTo>
                <a:lnTo>
                  <a:pt x="623799" y="1497848"/>
                </a:lnTo>
                <a:lnTo>
                  <a:pt x="657181" y="750756"/>
                </a:lnTo>
                <a:lnTo>
                  <a:pt x="948266" y="349956"/>
                </a:lnTo>
                <a:lnTo>
                  <a:pt x="1049866" y="1004711"/>
                </a:lnTo>
                <a:lnTo>
                  <a:pt x="1106311" y="0"/>
                </a:lnTo>
                <a:lnTo>
                  <a:pt x="1241777" y="1388533"/>
                </a:lnTo>
                <a:cubicBezTo>
                  <a:pt x="1230488" y="1350904"/>
                  <a:pt x="1281289" y="1339614"/>
                  <a:pt x="1298222" y="1298222"/>
                </a:cubicBezTo>
                <a:cubicBezTo>
                  <a:pt x="1315155" y="1256830"/>
                  <a:pt x="1333971" y="1249304"/>
                  <a:pt x="1343378" y="1140178"/>
                </a:cubicBezTo>
                <a:cubicBezTo>
                  <a:pt x="1352785" y="1031052"/>
                  <a:pt x="1350903" y="809037"/>
                  <a:pt x="1354666" y="643467"/>
                </a:cubicBezTo>
                <a:lnTo>
                  <a:pt x="1817511" y="65475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97065" y="3669995"/>
            <a:ext cx="1625600" cy="308968"/>
          </a:xfrm>
          <a:custGeom>
            <a:avLst/>
            <a:gdLst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196622 w 1817511"/>
              <a:gd name="connsiteY12" fmla="*/ 12417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253066 w 1817511"/>
              <a:gd name="connsiteY13" fmla="*/ 677333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07911 w 1817511"/>
              <a:gd name="connsiteY11" fmla="*/ 1275645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88533"/>
              <a:gd name="connsiteX1" fmla="*/ 428977 w 1817511"/>
              <a:gd name="connsiteY1" fmla="*/ 722489 h 1388533"/>
              <a:gd name="connsiteX2" fmla="*/ 451555 w 1817511"/>
              <a:gd name="connsiteY2" fmla="*/ 406400 h 1388533"/>
              <a:gd name="connsiteX3" fmla="*/ 530577 w 1817511"/>
              <a:gd name="connsiteY3" fmla="*/ 1027289 h 1388533"/>
              <a:gd name="connsiteX4" fmla="*/ 553155 w 1817511"/>
              <a:gd name="connsiteY4" fmla="*/ 33867 h 1388533"/>
              <a:gd name="connsiteX5" fmla="*/ 609600 w 1817511"/>
              <a:gd name="connsiteY5" fmla="*/ 733778 h 1388533"/>
              <a:gd name="connsiteX6" fmla="*/ 948266 w 1817511"/>
              <a:gd name="connsiteY6" fmla="*/ 733778 h 1388533"/>
              <a:gd name="connsiteX7" fmla="*/ 948266 w 1817511"/>
              <a:gd name="connsiteY7" fmla="*/ 349956 h 1388533"/>
              <a:gd name="connsiteX8" fmla="*/ 1049866 w 1817511"/>
              <a:gd name="connsiteY8" fmla="*/ 1004711 h 1388533"/>
              <a:gd name="connsiteX9" fmla="*/ 1106311 w 1817511"/>
              <a:gd name="connsiteY9" fmla="*/ 0 h 1388533"/>
              <a:gd name="connsiteX10" fmla="*/ 1241777 w 1817511"/>
              <a:gd name="connsiteY10" fmla="*/ 1388533 h 1388533"/>
              <a:gd name="connsiteX11" fmla="*/ 1298222 w 1817511"/>
              <a:gd name="connsiteY11" fmla="*/ 1298222 h 1388533"/>
              <a:gd name="connsiteX12" fmla="*/ 1343378 w 1817511"/>
              <a:gd name="connsiteY12" fmla="*/ 1140178 h 1388533"/>
              <a:gd name="connsiteX13" fmla="*/ 1354666 w 1817511"/>
              <a:gd name="connsiteY13" fmla="*/ 643467 h 1388533"/>
              <a:gd name="connsiteX14" fmla="*/ 1817511 w 1817511"/>
              <a:gd name="connsiteY14" fmla="*/ 654756 h 1388533"/>
              <a:gd name="connsiteX0" fmla="*/ 0 w 1817511"/>
              <a:gd name="connsiteY0" fmla="*/ 733778 h 1346627"/>
              <a:gd name="connsiteX1" fmla="*/ 428977 w 1817511"/>
              <a:gd name="connsiteY1" fmla="*/ 722489 h 1346627"/>
              <a:gd name="connsiteX2" fmla="*/ 451555 w 1817511"/>
              <a:gd name="connsiteY2" fmla="*/ 406400 h 1346627"/>
              <a:gd name="connsiteX3" fmla="*/ 530577 w 1817511"/>
              <a:gd name="connsiteY3" fmla="*/ 1027289 h 1346627"/>
              <a:gd name="connsiteX4" fmla="*/ 553155 w 1817511"/>
              <a:gd name="connsiteY4" fmla="*/ 33867 h 1346627"/>
              <a:gd name="connsiteX5" fmla="*/ 609600 w 1817511"/>
              <a:gd name="connsiteY5" fmla="*/ 733778 h 1346627"/>
              <a:gd name="connsiteX6" fmla="*/ 948266 w 1817511"/>
              <a:gd name="connsiteY6" fmla="*/ 733778 h 1346627"/>
              <a:gd name="connsiteX7" fmla="*/ 948266 w 1817511"/>
              <a:gd name="connsiteY7" fmla="*/ 349956 h 1346627"/>
              <a:gd name="connsiteX8" fmla="*/ 1049866 w 1817511"/>
              <a:gd name="connsiteY8" fmla="*/ 1004711 h 1346627"/>
              <a:gd name="connsiteX9" fmla="*/ 1106311 w 1817511"/>
              <a:gd name="connsiteY9" fmla="*/ 0 h 1346627"/>
              <a:gd name="connsiteX10" fmla="*/ 1280825 w 1817511"/>
              <a:gd name="connsiteY10" fmla="*/ 318833 h 1346627"/>
              <a:gd name="connsiteX11" fmla="*/ 1298222 w 1817511"/>
              <a:gd name="connsiteY11" fmla="*/ 1298222 h 1346627"/>
              <a:gd name="connsiteX12" fmla="*/ 1343378 w 1817511"/>
              <a:gd name="connsiteY12" fmla="*/ 1140178 h 1346627"/>
              <a:gd name="connsiteX13" fmla="*/ 1354666 w 1817511"/>
              <a:gd name="connsiteY13" fmla="*/ 643467 h 1346627"/>
              <a:gd name="connsiteX14" fmla="*/ 1817511 w 1817511"/>
              <a:gd name="connsiteY14" fmla="*/ 654756 h 1346627"/>
              <a:gd name="connsiteX0" fmla="*/ 0 w 1817511"/>
              <a:gd name="connsiteY0" fmla="*/ 733778 h 1511073"/>
              <a:gd name="connsiteX1" fmla="*/ 428977 w 1817511"/>
              <a:gd name="connsiteY1" fmla="*/ 722489 h 1511073"/>
              <a:gd name="connsiteX2" fmla="*/ 451555 w 1817511"/>
              <a:gd name="connsiteY2" fmla="*/ 406400 h 1511073"/>
              <a:gd name="connsiteX3" fmla="*/ 530577 w 1817511"/>
              <a:gd name="connsiteY3" fmla="*/ 1027289 h 1511073"/>
              <a:gd name="connsiteX4" fmla="*/ 595753 w 1817511"/>
              <a:gd name="connsiteY4" fmla="*/ 1511073 h 1511073"/>
              <a:gd name="connsiteX5" fmla="*/ 609600 w 1817511"/>
              <a:gd name="connsiteY5" fmla="*/ 733778 h 1511073"/>
              <a:gd name="connsiteX6" fmla="*/ 948266 w 1817511"/>
              <a:gd name="connsiteY6" fmla="*/ 733778 h 1511073"/>
              <a:gd name="connsiteX7" fmla="*/ 948266 w 1817511"/>
              <a:gd name="connsiteY7" fmla="*/ 349956 h 1511073"/>
              <a:gd name="connsiteX8" fmla="*/ 1049866 w 1817511"/>
              <a:gd name="connsiteY8" fmla="*/ 1004711 h 1511073"/>
              <a:gd name="connsiteX9" fmla="*/ 1106311 w 1817511"/>
              <a:gd name="connsiteY9" fmla="*/ 0 h 1511073"/>
              <a:gd name="connsiteX10" fmla="*/ 1280825 w 1817511"/>
              <a:gd name="connsiteY10" fmla="*/ 318833 h 1511073"/>
              <a:gd name="connsiteX11" fmla="*/ 1298222 w 1817511"/>
              <a:gd name="connsiteY11" fmla="*/ 1298222 h 1511073"/>
              <a:gd name="connsiteX12" fmla="*/ 1343378 w 1817511"/>
              <a:gd name="connsiteY12" fmla="*/ 1140178 h 1511073"/>
              <a:gd name="connsiteX13" fmla="*/ 1354666 w 1817511"/>
              <a:gd name="connsiteY13" fmla="*/ 643467 h 1511073"/>
              <a:gd name="connsiteX14" fmla="*/ 1817511 w 1817511"/>
              <a:gd name="connsiteY14" fmla="*/ 654756 h 1511073"/>
              <a:gd name="connsiteX0" fmla="*/ 0 w 1817511"/>
              <a:gd name="connsiteY0" fmla="*/ 875014 h 1652309"/>
              <a:gd name="connsiteX1" fmla="*/ 428977 w 1817511"/>
              <a:gd name="connsiteY1" fmla="*/ 863725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1145947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  <a:gd name="connsiteX0" fmla="*/ 0 w 1817511"/>
              <a:gd name="connsiteY0" fmla="*/ 875014 h 1652309"/>
              <a:gd name="connsiteX1" fmla="*/ 428977 w 1817511"/>
              <a:gd name="connsiteY1" fmla="*/ 863725 h 1652309"/>
              <a:gd name="connsiteX2" fmla="*/ 451555 w 1817511"/>
              <a:gd name="connsiteY2" fmla="*/ 547636 h 1652309"/>
              <a:gd name="connsiteX3" fmla="*/ 530577 w 1817511"/>
              <a:gd name="connsiteY3" fmla="*/ 1168525 h 1652309"/>
              <a:gd name="connsiteX4" fmla="*/ 595753 w 1817511"/>
              <a:gd name="connsiteY4" fmla="*/ 1652309 h 1652309"/>
              <a:gd name="connsiteX5" fmla="*/ 609600 w 1817511"/>
              <a:gd name="connsiteY5" fmla="*/ 875014 h 1652309"/>
              <a:gd name="connsiteX6" fmla="*/ 948266 w 1817511"/>
              <a:gd name="connsiteY6" fmla="*/ 875014 h 1652309"/>
              <a:gd name="connsiteX7" fmla="*/ 948266 w 1817511"/>
              <a:gd name="connsiteY7" fmla="*/ 491192 h 1652309"/>
              <a:gd name="connsiteX8" fmla="*/ 1049866 w 1817511"/>
              <a:gd name="connsiteY8" fmla="*/ 296981 h 1652309"/>
              <a:gd name="connsiteX9" fmla="*/ 1106311 w 1817511"/>
              <a:gd name="connsiteY9" fmla="*/ 141236 h 1652309"/>
              <a:gd name="connsiteX10" fmla="*/ 1280825 w 1817511"/>
              <a:gd name="connsiteY10" fmla="*/ 460069 h 1652309"/>
              <a:gd name="connsiteX11" fmla="*/ 1298222 w 1817511"/>
              <a:gd name="connsiteY11" fmla="*/ 1439458 h 1652309"/>
              <a:gd name="connsiteX12" fmla="*/ 1322079 w 1817511"/>
              <a:gd name="connsiteY12" fmla="*/ 7963 h 1652309"/>
              <a:gd name="connsiteX13" fmla="*/ 1354666 w 1817511"/>
              <a:gd name="connsiteY13" fmla="*/ 784703 h 1652309"/>
              <a:gd name="connsiteX14" fmla="*/ 1817511 w 1817511"/>
              <a:gd name="connsiteY14" fmla="*/ 795992 h 165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17511" h="1652309">
                <a:moveTo>
                  <a:pt x="0" y="875014"/>
                </a:moveTo>
                <a:lnTo>
                  <a:pt x="428977" y="863725"/>
                </a:lnTo>
                <a:lnTo>
                  <a:pt x="451555" y="547636"/>
                </a:lnTo>
                <a:lnTo>
                  <a:pt x="530577" y="1168525"/>
                </a:lnTo>
                <a:lnTo>
                  <a:pt x="595753" y="1652309"/>
                </a:lnTo>
                <a:lnTo>
                  <a:pt x="609600" y="875014"/>
                </a:lnTo>
                <a:lnTo>
                  <a:pt x="948266" y="875014"/>
                </a:lnTo>
                <a:lnTo>
                  <a:pt x="948266" y="491192"/>
                </a:lnTo>
                <a:lnTo>
                  <a:pt x="1049866" y="296981"/>
                </a:lnTo>
                <a:lnTo>
                  <a:pt x="1106311" y="141236"/>
                </a:lnTo>
                <a:lnTo>
                  <a:pt x="1280825" y="460069"/>
                </a:lnTo>
                <a:cubicBezTo>
                  <a:pt x="1269536" y="422440"/>
                  <a:pt x="1291346" y="1514809"/>
                  <a:pt x="1298222" y="1439458"/>
                </a:cubicBezTo>
                <a:cubicBezTo>
                  <a:pt x="1305098" y="1364107"/>
                  <a:pt x="1312672" y="117089"/>
                  <a:pt x="1322079" y="7963"/>
                </a:cubicBezTo>
                <a:cubicBezTo>
                  <a:pt x="1331486" y="-101163"/>
                  <a:pt x="1350903" y="950273"/>
                  <a:pt x="1354666" y="784703"/>
                </a:cubicBezTo>
                <a:lnTo>
                  <a:pt x="1817511" y="79599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9376657" y="4411169"/>
            <a:ext cx="142874" cy="1081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Cube 52"/>
          <p:cNvSpPr/>
          <p:nvPr/>
        </p:nvSpPr>
        <p:spPr>
          <a:xfrm>
            <a:off x="7838368" y="4733220"/>
            <a:ext cx="857249" cy="677020"/>
          </a:xfrm>
          <a:prstGeom prst="cub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ube 53"/>
          <p:cNvSpPr/>
          <p:nvPr/>
        </p:nvSpPr>
        <p:spPr>
          <a:xfrm>
            <a:off x="8767056" y="4380796"/>
            <a:ext cx="514350" cy="1116222"/>
          </a:xfrm>
          <a:prstGeom prst="cube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Magnetic Disk 54"/>
          <p:cNvSpPr/>
          <p:nvPr/>
        </p:nvSpPr>
        <p:spPr>
          <a:xfrm>
            <a:off x="8457494" y="5122789"/>
            <a:ext cx="619125" cy="491369"/>
          </a:xfrm>
          <a:prstGeom prst="flowChartMagneticDisk">
            <a:avLst/>
          </a:prstGeom>
          <a:pattFill prst="pct90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uble Wave 55"/>
          <p:cNvSpPr/>
          <p:nvPr/>
        </p:nvSpPr>
        <p:spPr>
          <a:xfrm>
            <a:off x="9448094" y="4380796"/>
            <a:ext cx="495300" cy="515095"/>
          </a:xfrm>
          <a:prstGeom prst="doubleWave">
            <a:avLst>
              <a:gd name="adj1" fmla="val 12500"/>
              <a:gd name="adj2" fmla="val -12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Magnetic Disk 56"/>
          <p:cNvSpPr/>
          <p:nvPr/>
        </p:nvSpPr>
        <p:spPr>
          <a:xfrm>
            <a:off x="7733594" y="5122789"/>
            <a:ext cx="619125" cy="491369"/>
          </a:xfrm>
          <a:prstGeom prst="flowChartMagneticDisk">
            <a:avLst/>
          </a:prstGeom>
          <a:pattFill prst="smCheck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2465431" y="5017911"/>
            <a:ext cx="1440528" cy="447362"/>
            <a:chOff x="1709075" y="5486400"/>
            <a:chExt cx="1440528" cy="447362"/>
          </a:xfrm>
          <a:solidFill>
            <a:schemeClr val="bg1">
              <a:lumMod val="85000"/>
            </a:schemeClr>
          </a:solidFill>
        </p:grpSpPr>
        <p:sp>
          <p:nvSpPr>
            <p:cNvPr id="59" name="Rectangle 58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0" name="Trapezoid 59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459787" y="5483577"/>
            <a:ext cx="1440528" cy="447362"/>
            <a:chOff x="1709075" y="5486400"/>
            <a:chExt cx="1440528" cy="447362"/>
          </a:xfrm>
        </p:grpSpPr>
        <p:sp>
          <p:nvSpPr>
            <p:cNvPr id="29" name="Rectangle 28"/>
            <p:cNvSpPr/>
            <p:nvPr/>
          </p:nvSpPr>
          <p:spPr>
            <a:xfrm>
              <a:off x="1709075" y="5506389"/>
              <a:ext cx="751463" cy="4231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0" name="Trapezoid 29"/>
            <p:cNvSpPr/>
            <p:nvPr/>
          </p:nvSpPr>
          <p:spPr>
            <a:xfrm rot="16200000">
              <a:off x="2573140" y="5357299"/>
              <a:ext cx="447362" cy="705564"/>
            </a:xfrm>
            <a:prstGeom prst="trapezoid">
              <a:avLst>
                <a:gd name="adj" fmla="val 3159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605867" y="3973688"/>
            <a:ext cx="3115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synthesize the aperture with the data made at different points in space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44623" y="5689599"/>
            <a:ext cx="5134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Mono-static Synthetic Aperture RADAR (SAR): </a:t>
            </a:r>
            <a:r>
              <a:rPr lang="en-US" dirty="0" err="1" smtClean="0"/>
              <a:t>Tx</a:t>
            </a:r>
            <a:r>
              <a:rPr lang="en-US" dirty="0" smtClean="0"/>
              <a:t>/Rx are at same position for each point in the phase history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02357" y="3222977"/>
            <a:ext cx="3115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Phase History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805992" y="932744"/>
                <a:ext cx="1665969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92" y="932744"/>
                <a:ext cx="1665969" cy="81823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8064500" y="825500"/>
            <a:ext cx="314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 of Cross-Range Resolution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09600" y="1206500"/>
            <a:ext cx="314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 of Cross-Range Resolution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7961432" y="3912337"/>
            <a:ext cx="149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 to Image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91440" y="3255264"/>
            <a:ext cx="11795760" cy="274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7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0.00026 -0.272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363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-0.00117 -0.2902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7" grpId="0" animBg="1"/>
      <p:bldP spid="48" grpId="0" animBg="1"/>
      <p:bldP spid="49" grpId="0" animBg="1"/>
      <p:bldP spid="50" grpId="0" animBg="1"/>
      <p:bldP spid="3" grpId="0"/>
      <p:bldP spid="1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231" y="4199467"/>
            <a:ext cx="1154363" cy="864658"/>
          </a:xfrm>
          <a:prstGeom prst="rect">
            <a:avLst/>
          </a:prstGeom>
        </p:spPr>
      </p:pic>
      <p:pic>
        <p:nvPicPr>
          <p:cNvPr id="22" name="Picture 6" descr="Image result for airplane t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00344">
            <a:off x="6908802" y="2460978"/>
            <a:ext cx="1069445" cy="106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449" y="68563"/>
            <a:ext cx="10515600" cy="854076"/>
          </a:xfrm>
        </p:spPr>
        <p:txBody>
          <a:bodyPr/>
          <a:lstStyle/>
          <a:p>
            <a:r>
              <a:rPr lang="en-US" dirty="0"/>
              <a:t>Spotlight-mode </a:t>
            </a:r>
            <a:r>
              <a:rPr lang="en-US" dirty="0" smtClean="0"/>
              <a:t>Synthetic Aperture RADAR</a:t>
            </a:r>
            <a:endParaRPr lang="en-US" dirty="0"/>
          </a:p>
        </p:txBody>
      </p:sp>
      <p:pic>
        <p:nvPicPr>
          <p:cNvPr id="1026" name="Picture 2" descr="Image result for village from dr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622" y="4200525"/>
            <a:ext cx="3225217" cy="181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rapezoid 8"/>
          <p:cNvSpPr/>
          <p:nvPr/>
        </p:nvSpPr>
        <p:spPr>
          <a:xfrm>
            <a:off x="9582150" y="4991100"/>
            <a:ext cx="2447925" cy="1009650"/>
          </a:xfrm>
          <a:prstGeom prst="trapezoid">
            <a:avLst>
              <a:gd name="adj" fmla="val 382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Nearby Mountain</a:t>
            </a:r>
            <a:endParaRPr lang="en-US" dirty="0"/>
          </a:p>
        </p:txBody>
      </p:sp>
      <p:sp>
        <p:nvSpPr>
          <p:cNvPr id="12" name="Trapezoid 11"/>
          <p:cNvSpPr/>
          <p:nvPr/>
        </p:nvSpPr>
        <p:spPr>
          <a:xfrm>
            <a:off x="10596739" y="4324350"/>
            <a:ext cx="962025" cy="666750"/>
          </a:xfrm>
          <a:prstGeom prst="trapezoid">
            <a:avLst>
              <a:gd name="adj" fmla="val 38208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258050" y="4819650"/>
            <a:ext cx="1190625" cy="828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399005" y="2985796"/>
            <a:ext cx="7197250" cy="2701706"/>
            <a:chOff x="4399005" y="2388973"/>
            <a:chExt cx="7197250" cy="3298529"/>
          </a:xfrm>
        </p:grpSpPr>
        <p:sp>
          <p:nvSpPr>
            <p:cNvPr id="4" name="Arc 3"/>
            <p:cNvSpPr/>
            <p:nvPr/>
          </p:nvSpPr>
          <p:spPr>
            <a:xfrm>
              <a:off x="4399005" y="2388973"/>
              <a:ext cx="7197250" cy="1564418"/>
            </a:xfrm>
            <a:prstGeom prst="arc">
              <a:avLst>
                <a:gd name="adj1" fmla="val 10668097"/>
                <a:gd name="adj2" fmla="val 16681469"/>
              </a:avLst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7048500" y="2457451"/>
              <a:ext cx="1399171" cy="3187203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389" h="3140468">
                  <a:moveTo>
                    <a:pt x="0" y="0"/>
                  </a:moveTo>
                  <a:lnTo>
                    <a:pt x="1381316" y="2520772"/>
                  </a:lnTo>
                  <a:cubicBezTo>
                    <a:pt x="1460691" y="2758897"/>
                    <a:pt x="1483685" y="2971661"/>
                    <a:pt x="1058235" y="3085961"/>
                  </a:cubicBezTo>
                  <a:cubicBezTo>
                    <a:pt x="623260" y="3251061"/>
                    <a:pt x="329238" y="3005887"/>
                    <a:pt x="227638" y="28185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115051" y="2495552"/>
              <a:ext cx="2304046" cy="3191950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0513" h="3145145">
                  <a:moveTo>
                    <a:pt x="0" y="0"/>
                  </a:moveTo>
                  <a:lnTo>
                    <a:pt x="2304440" y="2483231"/>
                  </a:lnTo>
                  <a:cubicBezTo>
                    <a:pt x="2383815" y="2721356"/>
                    <a:pt x="2406810" y="2981046"/>
                    <a:pt x="1981360" y="3095346"/>
                  </a:cubicBezTo>
                  <a:cubicBezTo>
                    <a:pt x="1546385" y="3260446"/>
                    <a:pt x="1310665" y="2977731"/>
                    <a:pt x="1209065" y="27904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200651" y="2647951"/>
              <a:ext cx="3215295" cy="2983528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0141" h="2939778">
                  <a:moveTo>
                    <a:pt x="0" y="0"/>
                  </a:moveTo>
                  <a:lnTo>
                    <a:pt x="3101242" y="2211057"/>
                  </a:lnTo>
                  <a:cubicBezTo>
                    <a:pt x="3394394" y="2411640"/>
                    <a:pt x="3281348" y="2746413"/>
                    <a:pt x="3089109" y="2870098"/>
                  </a:cubicBezTo>
                  <a:cubicBezTo>
                    <a:pt x="2722154" y="2978886"/>
                    <a:pt x="2311526" y="2968345"/>
                    <a:pt x="2209926" y="27810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4581527" y="2933700"/>
              <a:ext cx="3875893" cy="2707295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062" h="2667595">
                  <a:moveTo>
                    <a:pt x="0" y="0"/>
                  </a:moveTo>
                  <a:lnTo>
                    <a:pt x="3723136" y="1920111"/>
                  </a:lnTo>
                  <a:cubicBezTo>
                    <a:pt x="4016288" y="2120694"/>
                    <a:pt x="4010131" y="2371001"/>
                    <a:pt x="3817892" y="2494686"/>
                  </a:cubicBezTo>
                  <a:cubicBezTo>
                    <a:pt x="3645279" y="2650400"/>
                    <a:pt x="3166632" y="2733712"/>
                    <a:pt x="2967860" y="2602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514852" y="3362325"/>
              <a:ext cx="3918688" cy="2298289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  <a:gd name="connsiteX0" fmla="*/ 0 w 3949947"/>
                <a:gd name="connsiteY0" fmla="*/ 0 h 2667595"/>
                <a:gd name="connsiteX1" fmla="*/ 3713419 w 3949947"/>
                <a:gd name="connsiteY1" fmla="*/ 1441460 h 2667595"/>
                <a:gd name="connsiteX2" fmla="*/ 3817892 w 3949947"/>
                <a:gd name="connsiteY2" fmla="*/ 2494686 h 2667595"/>
                <a:gd name="connsiteX3" fmla="*/ 2967860 w 3949947"/>
                <a:gd name="connsiteY3" fmla="*/ 2602699 h 2667595"/>
                <a:gd name="connsiteX4" fmla="*/ 0 w 3949947"/>
                <a:gd name="connsiteY4" fmla="*/ 0 h 2667595"/>
                <a:gd name="connsiteX0" fmla="*/ 0 w 4013559"/>
                <a:gd name="connsiteY0" fmla="*/ 0 h 2623197"/>
                <a:gd name="connsiteX1" fmla="*/ 3713419 w 4013559"/>
                <a:gd name="connsiteY1" fmla="*/ 1441460 h 2623197"/>
                <a:gd name="connsiteX2" fmla="*/ 3915063 w 4013559"/>
                <a:gd name="connsiteY2" fmla="*/ 2044191 h 2623197"/>
                <a:gd name="connsiteX3" fmla="*/ 2967860 w 4013559"/>
                <a:gd name="connsiteY3" fmla="*/ 2602699 h 2623197"/>
                <a:gd name="connsiteX4" fmla="*/ 0 w 4013559"/>
                <a:gd name="connsiteY4" fmla="*/ 0 h 2623197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62202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4587"/>
                <a:gd name="connsiteX1" fmla="*/ 3713419 w 4013559"/>
                <a:gd name="connsiteY1" fmla="*/ 1441460 h 2264587"/>
                <a:gd name="connsiteX2" fmla="*/ 3915063 w 4013559"/>
                <a:gd name="connsiteY2" fmla="*/ 2044191 h 2264587"/>
                <a:gd name="connsiteX3" fmla="*/ 3133051 w 4013559"/>
                <a:gd name="connsiteY3" fmla="*/ 2208515 h 2264587"/>
                <a:gd name="connsiteX4" fmla="*/ 0 w 4013559"/>
                <a:gd name="connsiteY4" fmla="*/ 0 h 2264587"/>
                <a:gd name="connsiteX0" fmla="*/ 0 w 3987701"/>
                <a:gd name="connsiteY0" fmla="*/ 0 h 2264587"/>
                <a:gd name="connsiteX1" fmla="*/ 3713419 w 3987701"/>
                <a:gd name="connsiteY1" fmla="*/ 1441460 h 2264587"/>
                <a:gd name="connsiteX2" fmla="*/ 3915063 w 3987701"/>
                <a:gd name="connsiteY2" fmla="*/ 2044191 h 2264587"/>
                <a:gd name="connsiteX3" fmla="*/ 3133051 w 3987701"/>
                <a:gd name="connsiteY3" fmla="*/ 2208515 h 2264587"/>
                <a:gd name="connsiteX4" fmla="*/ 0 w 3987701"/>
                <a:gd name="connsiteY4" fmla="*/ 0 h 2264587"/>
                <a:gd name="connsiteX0" fmla="*/ 0 w 3997721"/>
                <a:gd name="connsiteY0" fmla="*/ 0 h 2264587"/>
                <a:gd name="connsiteX1" fmla="*/ 3713419 w 3997721"/>
                <a:gd name="connsiteY1" fmla="*/ 1441460 h 2264587"/>
                <a:gd name="connsiteX2" fmla="*/ 3915063 w 3997721"/>
                <a:gd name="connsiteY2" fmla="*/ 2044191 h 2264587"/>
                <a:gd name="connsiteX3" fmla="*/ 3133051 w 3997721"/>
                <a:gd name="connsiteY3" fmla="*/ 2208515 h 2264587"/>
                <a:gd name="connsiteX4" fmla="*/ 0 w 3997721"/>
                <a:gd name="connsiteY4" fmla="*/ 0 h 226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7721" h="2264587">
                  <a:moveTo>
                    <a:pt x="0" y="0"/>
                  </a:moveTo>
                  <a:lnTo>
                    <a:pt x="3713419" y="1441460"/>
                  </a:lnTo>
                  <a:cubicBezTo>
                    <a:pt x="4045439" y="1632657"/>
                    <a:pt x="4049000" y="1882964"/>
                    <a:pt x="3915063" y="2044191"/>
                  </a:cubicBezTo>
                  <a:cubicBezTo>
                    <a:pt x="3742450" y="2199905"/>
                    <a:pt x="3428994" y="2348913"/>
                    <a:pt x="3133051" y="220851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9967" y="1230489"/>
            <a:ext cx="99352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The Drone/Satellite stays on a perfect circular trajectory and images a single central region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More data from same area means more to be integrated out of the noise floor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Can image landscapes at night and/or through the clouds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Can only make 2D images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9359963" y="2867378"/>
            <a:ext cx="2741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Bi-static SAR: </a:t>
            </a:r>
            <a:r>
              <a:rPr lang="en-US" dirty="0" err="1" smtClean="0"/>
              <a:t>Tx</a:t>
            </a:r>
            <a:r>
              <a:rPr lang="en-US" dirty="0" smtClean="0"/>
              <a:t>/Rx are at different positions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958667" y="4176889"/>
            <a:ext cx="1885244" cy="1117602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70622" flipH="1">
            <a:off x="9956801" y="3686880"/>
            <a:ext cx="463726" cy="46372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0284178" y="3849511"/>
            <a:ext cx="146755" cy="4515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77953">
            <a:off x="33867" y="4312354"/>
            <a:ext cx="4594578" cy="1919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Image result for interferometric spotlight-mode synthetic aperture rad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02" y="2909456"/>
            <a:ext cx="3689061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88373" y="5101937"/>
            <a:ext cx="3906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2D SAR Image without ground projection of phase history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5824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4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6" descr="Image result for airplane t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00344">
            <a:off x="7677426" y="2700780"/>
            <a:ext cx="484076" cy="48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Image result for airplane t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00344">
            <a:off x="7613926" y="2065780"/>
            <a:ext cx="484076" cy="48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Image result for INSAR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64" y="2808464"/>
            <a:ext cx="42862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village from dr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622" y="4200525"/>
            <a:ext cx="3225217" cy="181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/>
          <p:nvPr/>
        </p:nvSpPr>
        <p:spPr>
          <a:xfrm>
            <a:off x="7258050" y="4819650"/>
            <a:ext cx="1190625" cy="828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399005" y="2985796"/>
            <a:ext cx="5125223" cy="2701706"/>
            <a:chOff x="4399005" y="2388973"/>
            <a:chExt cx="5125223" cy="3298529"/>
          </a:xfrm>
        </p:grpSpPr>
        <p:sp>
          <p:nvSpPr>
            <p:cNvPr id="4" name="Arc 3"/>
            <p:cNvSpPr/>
            <p:nvPr/>
          </p:nvSpPr>
          <p:spPr>
            <a:xfrm>
              <a:off x="4399005" y="2388973"/>
              <a:ext cx="5125223" cy="1564418"/>
            </a:xfrm>
            <a:prstGeom prst="arc">
              <a:avLst>
                <a:gd name="adj1" fmla="val 10515186"/>
                <a:gd name="adj2" fmla="val 16681469"/>
              </a:avLst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7048500" y="2457451"/>
              <a:ext cx="1399171" cy="3187203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389" h="3140468">
                  <a:moveTo>
                    <a:pt x="0" y="0"/>
                  </a:moveTo>
                  <a:lnTo>
                    <a:pt x="1381316" y="2520772"/>
                  </a:lnTo>
                  <a:cubicBezTo>
                    <a:pt x="1460691" y="2758897"/>
                    <a:pt x="1483685" y="2971661"/>
                    <a:pt x="1058235" y="3085961"/>
                  </a:cubicBezTo>
                  <a:cubicBezTo>
                    <a:pt x="623260" y="3251061"/>
                    <a:pt x="329238" y="3005887"/>
                    <a:pt x="227638" y="28185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115051" y="2495552"/>
              <a:ext cx="2304046" cy="3191950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0513" h="3145145">
                  <a:moveTo>
                    <a:pt x="0" y="0"/>
                  </a:moveTo>
                  <a:lnTo>
                    <a:pt x="2304440" y="2483231"/>
                  </a:lnTo>
                  <a:cubicBezTo>
                    <a:pt x="2383815" y="2721356"/>
                    <a:pt x="2406810" y="2981046"/>
                    <a:pt x="1981360" y="3095346"/>
                  </a:cubicBezTo>
                  <a:cubicBezTo>
                    <a:pt x="1546385" y="3260446"/>
                    <a:pt x="1310665" y="2977731"/>
                    <a:pt x="1209065" y="27904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200651" y="2647951"/>
              <a:ext cx="3215295" cy="2983528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0141" h="2939778">
                  <a:moveTo>
                    <a:pt x="0" y="0"/>
                  </a:moveTo>
                  <a:lnTo>
                    <a:pt x="3101242" y="2211057"/>
                  </a:lnTo>
                  <a:cubicBezTo>
                    <a:pt x="3394394" y="2411640"/>
                    <a:pt x="3281348" y="2746413"/>
                    <a:pt x="3089109" y="2870098"/>
                  </a:cubicBezTo>
                  <a:cubicBezTo>
                    <a:pt x="2722154" y="2978886"/>
                    <a:pt x="2311526" y="2968345"/>
                    <a:pt x="2209926" y="27810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4581527" y="2933700"/>
              <a:ext cx="3875893" cy="2707295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062" h="2667595">
                  <a:moveTo>
                    <a:pt x="0" y="0"/>
                  </a:moveTo>
                  <a:lnTo>
                    <a:pt x="3723136" y="1920111"/>
                  </a:lnTo>
                  <a:cubicBezTo>
                    <a:pt x="4016288" y="2120694"/>
                    <a:pt x="4010131" y="2371001"/>
                    <a:pt x="3817892" y="2494686"/>
                  </a:cubicBezTo>
                  <a:cubicBezTo>
                    <a:pt x="3645279" y="2650400"/>
                    <a:pt x="3166632" y="2733712"/>
                    <a:pt x="2967860" y="2602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514852" y="3362325"/>
              <a:ext cx="3918688" cy="2298289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  <a:gd name="connsiteX0" fmla="*/ 0 w 3949947"/>
                <a:gd name="connsiteY0" fmla="*/ 0 h 2667595"/>
                <a:gd name="connsiteX1" fmla="*/ 3713419 w 3949947"/>
                <a:gd name="connsiteY1" fmla="*/ 1441460 h 2667595"/>
                <a:gd name="connsiteX2" fmla="*/ 3817892 w 3949947"/>
                <a:gd name="connsiteY2" fmla="*/ 2494686 h 2667595"/>
                <a:gd name="connsiteX3" fmla="*/ 2967860 w 3949947"/>
                <a:gd name="connsiteY3" fmla="*/ 2602699 h 2667595"/>
                <a:gd name="connsiteX4" fmla="*/ 0 w 3949947"/>
                <a:gd name="connsiteY4" fmla="*/ 0 h 2667595"/>
                <a:gd name="connsiteX0" fmla="*/ 0 w 4013559"/>
                <a:gd name="connsiteY0" fmla="*/ 0 h 2623197"/>
                <a:gd name="connsiteX1" fmla="*/ 3713419 w 4013559"/>
                <a:gd name="connsiteY1" fmla="*/ 1441460 h 2623197"/>
                <a:gd name="connsiteX2" fmla="*/ 3915063 w 4013559"/>
                <a:gd name="connsiteY2" fmla="*/ 2044191 h 2623197"/>
                <a:gd name="connsiteX3" fmla="*/ 2967860 w 4013559"/>
                <a:gd name="connsiteY3" fmla="*/ 2602699 h 2623197"/>
                <a:gd name="connsiteX4" fmla="*/ 0 w 4013559"/>
                <a:gd name="connsiteY4" fmla="*/ 0 h 2623197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62202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4587"/>
                <a:gd name="connsiteX1" fmla="*/ 3713419 w 4013559"/>
                <a:gd name="connsiteY1" fmla="*/ 1441460 h 2264587"/>
                <a:gd name="connsiteX2" fmla="*/ 3915063 w 4013559"/>
                <a:gd name="connsiteY2" fmla="*/ 2044191 h 2264587"/>
                <a:gd name="connsiteX3" fmla="*/ 3133051 w 4013559"/>
                <a:gd name="connsiteY3" fmla="*/ 2208515 h 2264587"/>
                <a:gd name="connsiteX4" fmla="*/ 0 w 4013559"/>
                <a:gd name="connsiteY4" fmla="*/ 0 h 2264587"/>
                <a:gd name="connsiteX0" fmla="*/ 0 w 3987701"/>
                <a:gd name="connsiteY0" fmla="*/ 0 h 2264587"/>
                <a:gd name="connsiteX1" fmla="*/ 3713419 w 3987701"/>
                <a:gd name="connsiteY1" fmla="*/ 1441460 h 2264587"/>
                <a:gd name="connsiteX2" fmla="*/ 3915063 w 3987701"/>
                <a:gd name="connsiteY2" fmla="*/ 2044191 h 2264587"/>
                <a:gd name="connsiteX3" fmla="*/ 3133051 w 3987701"/>
                <a:gd name="connsiteY3" fmla="*/ 2208515 h 2264587"/>
                <a:gd name="connsiteX4" fmla="*/ 0 w 3987701"/>
                <a:gd name="connsiteY4" fmla="*/ 0 h 2264587"/>
                <a:gd name="connsiteX0" fmla="*/ 0 w 3997721"/>
                <a:gd name="connsiteY0" fmla="*/ 0 h 2264587"/>
                <a:gd name="connsiteX1" fmla="*/ 3713419 w 3997721"/>
                <a:gd name="connsiteY1" fmla="*/ 1441460 h 2264587"/>
                <a:gd name="connsiteX2" fmla="*/ 3915063 w 3997721"/>
                <a:gd name="connsiteY2" fmla="*/ 2044191 h 2264587"/>
                <a:gd name="connsiteX3" fmla="*/ 3133051 w 3997721"/>
                <a:gd name="connsiteY3" fmla="*/ 2208515 h 2264587"/>
                <a:gd name="connsiteX4" fmla="*/ 0 w 3997721"/>
                <a:gd name="connsiteY4" fmla="*/ 0 h 226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7721" h="2264587">
                  <a:moveTo>
                    <a:pt x="0" y="0"/>
                  </a:moveTo>
                  <a:lnTo>
                    <a:pt x="3713419" y="1441460"/>
                  </a:lnTo>
                  <a:cubicBezTo>
                    <a:pt x="4045439" y="1632657"/>
                    <a:pt x="4049000" y="1882964"/>
                    <a:pt x="3915063" y="2044191"/>
                  </a:cubicBezTo>
                  <a:cubicBezTo>
                    <a:pt x="3742450" y="2199905"/>
                    <a:pt x="3428994" y="2348913"/>
                    <a:pt x="3133051" y="220851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86648" y="2306595"/>
            <a:ext cx="5125223" cy="3385026"/>
            <a:chOff x="4399005" y="2388973"/>
            <a:chExt cx="5125223" cy="3298529"/>
          </a:xfrm>
        </p:grpSpPr>
        <p:sp>
          <p:nvSpPr>
            <p:cNvPr id="15" name="Arc 14"/>
            <p:cNvSpPr/>
            <p:nvPr/>
          </p:nvSpPr>
          <p:spPr>
            <a:xfrm>
              <a:off x="4399005" y="2388973"/>
              <a:ext cx="5125223" cy="1564418"/>
            </a:xfrm>
            <a:prstGeom prst="arc">
              <a:avLst>
                <a:gd name="adj1" fmla="val 10515186"/>
                <a:gd name="adj2" fmla="val 16681469"/>
              </a:avLst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7048500" y="2457451"/>
              <a:ext cx="1399171" cy="3187203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389" h="3140468">
                  <a:moveTo>
                    <a:pt x="0" y="0"/>
                  </a:moveTo>
                  <a:lnTo>
                    <a:pt x="1381316" y="2520772"/>
                  </a:lnTo>
                  <a:cubicBezTo>
                    <a:pt x="1460691" y="2758897"/>
                    <a:pt x="1483685" y="2971661"/>
                    <a:pt x="1058235" y="3085961"/>
                  </a:cubicBezTo>
                  <a:cubicBezTo>
                    <a:pt x="623260" y="3251061"/>
                    <a:pt x="329238" y="3005887"/>
                    <a:pt x="227638" y="28185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6115051" y="2495552"/>
              <a:ext cx="2304046" cy="3191950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0513" h="3145145">
                  <a:moveTo>
                    <a:pt x="0" y="0"/>
                  </a:moveTo>
                  <a:lnTo>
                    <a:pt x="2304440" y="2483231"/>
                  </a:lnTo>
                  <a:cubicBezTo>
                    <a:pt x="2383815" y="2721356"/>
                    <a:pt x="2406810" y="2981046"/>
                    <a:pt x="1981360" y="3095346"/>
                  </a:cubicBezTo>
                  <a:cubicBezTo>
                    <a:pt x="1546385" y="3260446"/>
                    <a:pt x="1310665" y="2977731"/>
                    <a:pt x="1209065" y="27904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5200651" y="2647951"/>
              <a:ext cx="3215295" cy="2983528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0141" h="2939778">
                  <a:moveTo>
                    <a:pt x="0" y="0"/>
                  </a:moveTo>
                  <a:lnTo>
                    <a:pt x="3101242" y="2211057"/>
                  </a:lnTo>
                  <a:cubicBezTo>
                    <a:pt x="3394394" y="2411640"/>
                    <a:pt x="3281348" y="2746413"/>
                    <a:pt x="3089109" y="2870098"/>
                  </a:cubicBezTo>
                  <a:cubicBezTo>
                    <a:pt x="2722154" y="2978886"/>
                    <a:pt x="2311526" y="2968345"/>
                    <a:pt x="2209926" y="27810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581527" y="2933700"/>
              <a:ext cx="3875893" cy="2707295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062" h="2667595">
                  <a:moveTo>
                    <a:pt x="0" y="0"/>
                  </a:moveTo>
                  <a:lnTo>
                    <a:pt x="3723136" y="1920111"/>
                  </a:lnTo>
                  <a:cubicBezTo>
                    <a:pt x="4016288" y="2120694"/>
                    <a:pt x="4010131" y="2371001"/>
                    <a:pt x="3817892" y="2494686"/>
                  </a:cubicBezTo>
                  <a:cubicBezTo>
                    <a:pt x="3645279" y="2650400"/>
                    <a:pt x="3166632" y="2733712"/>
                    <a:pt x="2967860" y="2602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514852" y="3362325"/>
              <a:ext cx="3918688" cy="2298289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  <a:gd name="connsiteX0" fmla="*/ 0 w 3949947"/>
                <a:gd name="connsiteY0" fmla="*/ 0 h 2667595"/>
                <a:gd name="connsiteX1" fmla="*/ 3713419 w 3949947"/>
                <a:gd name="connsiteY1" fmla="*/ 1441460 h 2667595"/>
                <a:gd name="connsiteX2" fmla="*/ 3817892 w 3949947"/>
                <a:gd name="connsiteY2" fmla="*/ 2494686 h 2667595"/>
                <a:gd name="connsiteX3" fmla="*/ 2967860 w 3949947"/>
                <a:gd name="connsiteY3" fmla="*/ 2602699 h 2667595"/>
                <a:gd name="connsiteX4" fmla="*/ 0 w 3949947"/>
                <a:gd name="connsiteY4" fmla="*/ 0 h 2667595"/>
                <a:gd name="connsiteX0" fmla="*/ 0 w 4013559"/>
                <a:gd name="connsiteY0" fmla="*/ 0 h 2623197"/>
                <a:gd name="connsiteX1" fmla="*/ 3713419 w 4013559"/>
                <a:gd name="connsiteY1" fmla="*/ 1441460 h 2623197"/>
                <a:gd name="connsiteX2" fmla="*/ 3915063 w 4013559"/>
                <a:gd name="connsiteY2" fmla="*/ 2044191 h 2623197"/>
                <a:gd name="connsiteX3" fmla="*/ 2967860 w 4013559"/>
                <a:gd name="connsiteY3" fmla="*/ 2602699 h 2623197"/>
                <a:gd name="connsiteX4" fmla="*/ 0 w 4013559"/>
                <a:gd name="connsiteY4" fmla="*/ 0 h 2623197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62202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4587"/>
                <a:gd name="connsiteX1" fmla="*/ 3713419 w 4013559"/>
                <a:gd name="connsiteY1" fmla="*/ 1441460 h 2264587"/>
                <a:gd name="connsiteX2" fmla="*/ 3915063 w 4013559"/>
                <a:gd name="connsiteY2" fmla="*/ 2044191 h 2264587"/>
                <a:gd name="connsiteX3" fmla="*/ 3133051 w 4013559"/>
                <a:gd name="connsiteY3" fmla="*/ 2208515 h 2264587"/>
                <a:gd name="connsiteX4" fmla="*/ 0 w 4013559"/>
                <a:gd name="connsiteY4" fmla="*/ 0 h 2264587"/>
                <a:gd name="connsiteX0" fmla="*/ 0 w 3987701"/>
                <a:gd name="connsiteY0" fmla="*/ 0 h 2264587"/>
                <a:gd name="connsiteX1" fmla="*/ 3713419 w 3987701"/>
                <a:gd name="connsiteY1" fmla="*/ 1441460 h 2264587"/>
                <a:gd name="connsiteX2" fmla="*/ 3915063 w 3987701"/>
                <a:gd name="connsiteY2" fmla="*/ 2044191 h 2264587"/>
                <a:gd name="connsiteX3" fmla="*/ 3133051 w 3987701"/>
                <a:gd name="connsiteY3" fmla="*/ 2208515 h 2264587"/>
                <a:gd name="connsiteX4" fmla="*/ 0 w 3987701"/>
                <a:gd name="connsiteY4" fmla="*/ 0 h 2264587"/>
                <a:gd name="connsiteX0" fmla="*/ 0 w 3997721"/>
                <a:gd name="connsiteY0" fmla="*/ 0 h 2264587"/>
                <a:gd name="connsiteX1" fmla="*/ 3713419 w 3997721"/>
                <a:gd name="connsiteY1" fmla="*/ 1441460 h 2264587"/>
                <a:gd name="connsiteX2" fmla="*/ 3915063 w 3997721"/>
                <a:gd name="connsiteY2" fmla="*/ 2044191 h 2264587"/>
                <a:gd name="connsiteX3" fmla="*/ 3133051 w 3997721"/>
                <a:gd name="connsiteY3" fmla="*/ 2208515 h 2264587"/>
                <a:gd name="connsiteX4" fmla="*/ 0 w 3997721"/>
                <a:gd name="connsiteY4" fmla="*/ 0 h 226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7721" h="2264587">
                  <a:moveTo>
                    <a:pt x="0" y="0"/>
                  </a:moveTo>
                  <a:lnTo>
                    <a:pt x="3713419" y="1441460"/>
                  </a:lnTo>
                  <a:cubicBezTo>
                    <a:pt x="4045439" y="1632657"/>
                    <a:pt x="4049000" y="1882964"/>
                    <a:pt x="3915063" y="2044191"/>
                  </a:cubicBezTo>
                  <a:cubicBezTo>
                    <a:pt x="3742450" y="2199905"/>
                    <a:pt x="3428994" y="2348913"/>
                    <a:pt x="3133051" y="220851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415480" y="1532238"/>
            <a:ext cx="5125223" cy="4171739"/>
            <a:chOff x="4399005" y="2388973"/>
            <a:chExt cx="5125223" cy="3298529"/>
          </a:xfrm>
        </p:grpSpPr>
        <p:sp>
          <p:nvSpPr>
            <p:cNvPr id="26" name="Arc 25"/>
            <p:cNvSpPr/>
            <p:nvPr/>
          </p:nvSpPr>
          <p:spPr>
            <a:xfrm>
              <a:off x="4399005" y="2388973"/>
              <a:ext cx="5125223" cy="1564418"/>
            </a:xfrm>
            <a:prstGeom prst="arc">
              <a:avLst>
                <a:gd name="adj1" fmla="val 10515186"/>
                <a:gd name="adj2" fmla="val 16681469"/>
              </a:avLst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048500" y="2457451"/>
              <a:ext cx="1399171" cy="3187203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389" h="3140468">
                  <a:moveTo>
                    <a:pt x="0" y="0"/>
                  </a:moveTo>
                  <a:lnTo>
                    <a:pt x="1381316" y="2520772"/>
                  </a:lnTo>
                  <a:cubicBezTo>
                    <a:pt x="1460691" y="2758897"/>
                    <a:pt x="1483685" y="2971661"/>
                    <a:pt x="1058235" y="3085961"/>
                  </a:cubicBezTo>
                  <a:cubicBezTo>
                    <a:pt x="623260" y="3251061"/>
                    <a:pt x="329238" y="3005887"/>
                    <a:pt x="227638" y="28185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115051" y="2495552"/>
              <a:ext cx="2304046" cy="3191950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0513" h="3145145">
                  <a:moveTo>
                    <a:pt x="0" y="0"/>
                  </a:moveTo>
                  <a:lnTo>
                    <a:pt x="2304440" y="2483231"/>
                  </a:lnTo>
                  <a:cubicBezTo>
                    <a:pt x="2383815" y="2721356"/>
                    <a:pt x="2406810" y="2981046"/>
                    <a:pt x="1981360" y="3095346"/>
                  </a:cubicBezTo>
                  <a:cubicBezTo>
                    <a:pt x="1546385" y="3260446"/>
                    <a:pt x="1310665" y="2977731"/>
                    <a:pt x="1209065" y="27904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5200651" y="2647951"/>
              <a:ext cx="3215295" cy="2983528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0141" h="2939778">
                  <a:moveTo>
                    <a:pt x="0" y="0"/>
                  </a:moveTo>
                  <a:lnTo>
                    <a:pt x="3101242" y="2211057"/>
                  </a:lnTo>
                  <a:cubicBezTo>
                    <a:pt x="3394394" y="2411640"/>
                    <a:pt x="3281348" y="2746413"/>
                    <a:pt x="3089109" y="2870098"/>
                  </a:cubicBezTo>
                  <a:cubicBezTo>
                    <a:pt x="2722154" y="2978886"/>
                    <a:pt x="2311526" y="2968345"/>
                    <a:pt x="2209926" y="27810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4581527" y="2933700"/>
              <a:ext cx="3875893" cy="2707295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062" h="2667595">
                  <a:moveTo>
                    <a:pt x="0" y="0"/>
                  </a:moveTo>
                  <a:lnTo>
                    <a:pt x="3723136" y="1920111"/>
                  </a:lnTo>
                  <a:cubicBezTo>
                    <a:pt x="4016288" y="2120694"/>
                    <a:pt x="4010131" y="2371001"/>
                    <a:pt x="3817892" y="2494686"/>
                  </a:cubicBezTo>
                  <a:cubicBezTo>
                    <a:pt x="3645279" y="2650400"/>
                    <a:pt x="3166632" y="2733712"/>
                    <a:pt x="2967860" y="2602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4514852" y="3362325"/>
              <a:ext cx="3918688" cy="2298289"/>
            </a:xfrm>
            <a:custGeom>
              <a:avLst/>
              <a:gdLst>
                <a:gd name="connsiteX0" fmla="*/ 0 w 1371600"/>
                <a:gd name="connsiteY0" fmla="*/ 0 h 3009900"/>
                <a:gd name="connsiteX1" fmla="*/ 1371600 w 1371600"/>
                <a:gd name="connsiteY1" fmla="*/ 2295525 h 3009900"/>
                <a:gd name="connsiteX2" fmla="*/ 1152525 w 1371600"/>
                <a:gd name="connsiteY2" fmla="*/ 3009900 h 3009900"/>
                <a:gd name="connsiteX3" fmla="*/ 276225 w 1371600"/>
                <a:gd name="connsiteY3" fmla="*/ 2762250 h 3009900"/>
                <a:gd name="connsiteX4" fmla="*/ 0 w 1371600"/>
                <a:gd name="connsiteY4" fmla="*/ 0 h 3009900"/>
                <a:gd name="connsiteX0" fmla="*/ 0 w 1371600"/>
                <a:gd name="connsiteY0" fmla="*/ 0 h 3044868"/>
                <a:gd name="connsiteX1" fmla="*/ 1371600 w 1371600"/>
                <a:gd name="connsiteY1" fmla="*/ 2295525 h 3044868"/>
                <a:gd name="connsiteX2" fmla="*/ 1152525 w 1371600"/>
                <a:gd name="connsiteY2" fmla="*/ 3009900 h 3044868"/>
                <a:gd name="connsiteX3" fmla="*/ 276225 w 1371600"/>
                <a:gd name="connsiteY3" fmla="*/ 2762250 h 3044868"/>
                <a:gd name="connsiteX4" fmla="*/ 0 w 1371600"/>
                <a:gd name="connsiteY4" fmla="*/ 0 h 3044868"/>
                <a:gd name="connsiteX0" fmla="*/ 0 w 1395119"/>
                <a:gd name="connsiteY0" fmla="*/ 0 h 3044868"/>
                <a:gd name="connsiteX1" fmla="*/ 1371600 w 1395119"/>
                <a:gd name="connsiteY1" fmla="*/ 2295525 h 3044868"/>
                <a:gd name="connsiteX2" fmla="*/ 1152525 w 1395119"/>
                <a:gd name="connsiteY2" fmla="*/ 3009900 h 3044868"/>
                <a:gd name="connsiteX3" fmla="*/ 276225 w 1395119"/>
                <a:gd name="connsiteY3" fmla="*/ 2762250 h 3044868"/>
                <a:gd name="connsiteX4" fmla="*/ 0 w 1395119"/>
                <a:gd name="connsiteY4" fmla="*/ 0 h 3044868"/>
                <a:gd name="connsiteX0" fmla="*/ 0 w 1453008"/>
                <a:gd name="connsiteY0" fmla="*/ 0 h 3044868"/>
                <a:gd name="connsiteX1" fmla="*/ 1371600 w 1453008"/>
                <a:gd name="connsiteY1" fmla="*/ 2295525 h 3044868"/>
                <a:gd name="connsiteX2" fmla="*/ 1152525 w 1453008"/>
                <a:gd name="connsiteY2" fmla="*/ 3009900 h 3044868"/>
                <a:gd name="connsiteX3" fmla="*/ 276225 w 1453008"/>
                <a:gd name="connsiteY3" fmla="*/ 2762250 h 3044868"/>
                <a:gd name="connsiteX4" fmla="*/ 0 w 1453008"/>
                <a:gd name="connsiteY4" fmla="*/ 0 h 3044868"/>
                <a:gd name="connsiteX0" fmla="*/ 0 w 1453008"/>
                <a:gd name="connsiteY0" fmla="*/ 0 h 3055372"/>
                <a:gd name="connsiteX1" fmla="*/ 1371600 w 1453008"/>
                <a:gd name="connsiteY1" fmla="*/ 2295525 h 3055372"/>
                <a:gd name="connsiteX2" fmla="*/ 1152525 w 1453008"/>
                <a:gd name="connsiteY2" fmla="*/ 3009900 h 3055372"/>
                <a:gd name="connsiteX3" fmla="*/ 276225 w 1453008"/>
                <a:gd name="connsiteY3" fmla="*/ 2762250 h 3055372"/>
                <a:gd name="connsiteX4" fmla="*/ 0 w 1453008"/>
                <a:gd name="connsiteY4" fmla="*/ 0 h 3055372"/>
                <a:gd name="connsiteX0" fmla="*/ 0 w 1453008"/>
                <a:gd name="connsiteY0" fmla="*/ 0 h 3067228"/>
                <a:gd name="connsiteX1" fmla="*/ 1371600 w 1453008"/>
                <a:gd name="connsiteY1" fmla="*/ 2295525 h 3067228"/>
                <a:gd name="connsiteX2" fmla="*/ 1152525 w 1453008"/>
                <a:gd name="connsiteY2" fmla="*/ 3009900 h 3067228"/>
                <a:gd name="connsiteX3" fmla="*/ 276225 w 1453008"/>
                <a:gd name="connsiteY3" fmla="*/ 2762250 h 3067228"/>
                <a:gd name="connsiteX4" fmla="*/ 0 w 1453008"/>
                <a:gd name="connsiteY4" fmla="*/ 0 h 3067228"/>
                <a:gd name="connsiteX0" fmla="*/ 0 w 1431321"/>
                <a:gd name="connsiteY0" fmla="*/ 0 h 3108462"/>
                <a:gd name="connsiteX1" fmla="*/ 1371600 w 1431321"/>
                <a:gd name="connsiteY1" fmla="*/ 2295525 h 3108462"/>
                <a:gd name="connsiteX2" fmla="*/ 1095375 w 1431321"/>
                <a:gd name="connsiteY2" fmla="*/ 3057525 h 3108462"/>
                <a:gd name="connsiteX3" fmla="*/ 276225 w 1431321"/>
                <a:gd name="connsiteY3" fmla="*/ 2762250 h 3108462"/>
                <a:gd name="connsiteX4" fmla="*/ 0 w 1431321"/>
                <a:gd name="connsiteY4" fmla="*/ 0 h 3108462"/>
                <a:gd name="connsiteX0" fmla="*/ 0 w 1408980"/>
                <a:gd name="connsiteY0" fmla="*/ 0 h 3125315"/>
                <a:gd name="connsiteX1" fmla="*/ 1371600 w 1408980"/>
                <a:gd name="connsiteY1" fmla="*/ 2295525 h 3125315"/>
                <a:gd name="connsiteX2" fmla="*/ 1009650 w 1408980"/>
                <a:gd name="connsiteY2" fmla="*/ 3076575 h 3125315"/>
                <a:gd name="connsiteX3" fmla="*/ 276225 w 1408980"/>
                <a:gd name="connsiteY3" fmla="*/ 2762250 h 3125315"/>
                <a:gd name="connsiteX4" fmla="*/ 0 w 1408980"/>
                <a:gd name="connsiteY4" fmla="*/ 0 h 3125315"/>
                <a:gd name="connsiteX0" fmla="*/ 0 w 1432962"/>
                <a:gd name="connsiteY0" fmla="*/ 0 h 3125315"/>
                <a:gd name="connsiteX1" fmla="*/ 1400751 w 1432962"/>
                <a:gd name="connsiteY1" fmla="*/ 2398763 h 3125315"/>
                <a:gd name="connsiteX2" fmla="*/ 1009650 w 1432962"/>
                <a:gd name="connsiteY2" fmla="*/ 3076575 h 3125315"/>
                <a:gd name="connsiteX3" fmla="*/ 276225 w 1432962"/>
                <a:gd name="connsiteY3" fmla="*/ 2762250 h 3125315"/>
                <a:gd name="connsiteX4" fmla="*/ 0 w 1432962"/>
                <a:gd name="connsiteY4" fmla="*/ 0 h 3125315"/>
                <a:gd name="connsiteX0" fmla="*/ 0 w 1432962"/>
                <a:gd name="connsiteY0" fmla="*/ 0 h 3127478"/>
                <a:gd name="connsiteX1" fmla="*/ 1400751 w 1432962"/>
                <a:gd name="connsiteY1" fmla="*/ 2398763 h 3127478"/>
                <a:gd name="connsiteX2" fmla="*/ 1009650 w 1432962"/>
                <a:gd name="connsiteY2" fmla="*/ 3076575 h 3127478"/>
                <a:gd name="connsiteX3" fmla="*/ 256790 w 1432962"/>
                <a:gd name="connsiteY3" fmla="*/ 2781021 h 3127478"/>
                <a:gd name="connsiteX4" fmla="*/ 0 w 1432962"/>
                <a:gd name="connsiteY4" fmla="*/ 0 h 3127478"/>
                <a:gd name="connsiteX0" fmla="*/ 0 w 1442200"/>
                <a:gd name="connsiteY0" fmla="*/ 0 h 3135760"/>
                <a:gd name="connsiteX1" fmla="*/ 1400751 w 1442200"/>
                <a:gd name="connsiteY1" fmla="*/ 2398763 h 3135760"/>
                <a:gd name="connsiteX2" fmla="*/ 1058235 w 1442200"/>
                <a:gd name="connsiteY2" fmla="*/ 3085961 h 3135760"/>
                <a:gd name="connsiteX3" fmla="*/ 256790 w 1442200"/>
                <a:gd name="connsiteY3" fmla="*/ 2781021 h 3135760"/>
                <a:gd name="connsiteX4" fmla="*/ 0 w 1442200"/>
                <a:gd name="connsiteY4" fmla="*/ 0 h 3135760"/>
                <a:gd name="connsiteX0" fmla="*/ 0 w 1442200"/>
                <a:gd name="connsiteY0" fmla="*/ 0 h 3140468"/>
                <a:gd name="connsiteX1" fmla="*/ 1400751 w 1442200"/>
                <a:gd name="connsiteY1" fmla="*/ 2398763 h 3140468"/>
                <a:gd name="connsiteX2" fmla="*/ 1058235 w 1442200"/>
                <a:gd name="connsiteY2" fmla="*/ 3085961 h 3140468"/>
                <a:gd name="connsiteX3" fmla="*/ 227638 w 1442200"/>
                <a:gd name="connsiteY3" fmla="*/ 2818562 h 3140468"/>
                <a:gd name="connsiteX4" fmla="*/ 0 w 1442200"/>
                <a:gd name="connsiteY4" fmla="*/ 0 h 3140468"/>
                <a:gd name="connsiteX0" fmla="*/ 0 w 1427389"/>
                <a:gd name="connsiteY0" fmla="*/ 0 h 3140468"/>
                <a:gd name="connsiteX1" fmla="*/ 1381316 w 1427389"/>
                <a:gd name="connsiteY1" fmla="*/ 2520772 h 3140468"/>
                <a:gd name="connsiteX2" fmla="*/ 1058235 w 1427389"/>
                <a:gd name="connsiteY2" fmla="*/ 3085961 h 3140468"/>
                <a:gd name="connsiteX3" fmla="*/ 227638 w 1427389"/>
                <a:gd name="connsiteY3" fmla="*/ 2818562 h 3140468"/>
                <a:gd name="connsiteX4" fmla="*/ 0 w 1427389"/>
                <a:gd name="connsiteY4" fmla="*/ 0 h 3140468"/>
                <a:gd name="connsiteX0" fmla="*/ 0 w 2309365"/>
                <a:gd name="connsiteY0" fmla="*/ 0 h 3140468"/>
                <a:gd name="connsiteX1" fmla="*/ 2304440 w 2309365"/>
                <a:gd name="connsiteY1" fmla="*/ 2483231 h 3140468"/>
                <a:gd name="connsiteX2" fmla="*/ 1058235 w 2309365"/>
                <a:gd name="connsiteY2" fmla="*/ 3085961 h 3140468"/>
                <a:gd name="connsiteX3" fmla="*/ 227638 w 2309365"/>
                <a:gd name="connsiteY3" fmla="*/ 2818562 h 3140468"/>
                <a:gd name="connsiteX4" fmla="*/ 0 w 2309365"/>
                <a:gd name="connsiteY4" fmla="*/ 0 h 3140468"/>
                <a:gd name="connsiteX0" fmla="*/ 0 w 2350513"/>
                <a:gd name="connsiteY0" fmla="*/ 0 h 3148600"/>
                <a:gd name="connsiteX1" fmla="*/ 2304440 w 2350513"/>
                <a:gd name="connsiteY1" fmla="*/ 2483231 h 3148600"/>
                <a:gd name="connsiteX2" fmla="*/ 1981360 w 2350513"/>
                <a:gd name="connsiteY2" fmla="*/ 3095346 h 3148600"/>
                <a:gd name="connsiteX3" fmla="*/ 227638 w 2350513"/>
                <a:gd name="connsiteY3" fmla="*/ 2818562 h 3148600"/>
                <a:gd name="connsiteX4" fmla="*/ 0 w 2350513"/>
                <a:gd name="connsiteY4" fmla="*/ 0 h 3148600"/>
                <a:gd name="connsiteX0" fmla="*/ 0 w 2350513"/>
                <a:gd name="connsiteY0" fmla="*/ 0 h 3145145"/>
                <a:gd name="connsiteX1" fmla="*/ 2304440 w 2350513"/>
                <a:gd name="connsiteY1" fmla="*/ 2483231 h 3145145"/>
                <a:gd name="connsiteX2" fmla="*/ 1981360 w 2350513"/>
                <a:gd name="connsiteY2" fmla="*/ 3095346 h 3145145"/>
                <a:gd name="connsiteX3" fmla="*/ 1209065 w 2350513"/>
                <a:gd name="connsiteY3" fmla="*/ 2790406 h 3145145"/>
                <a:gd name="connsiteX4" fmla="*/ 0 w 2350513"/>
                <a:gd name="connsiteY4" fmla="*/ 0 h 3145145"/>
                <a:gd name="connsiteX0" fmla="*/ 0 w 3145526"/>
                <a:gd name="connsiteY0" fmla="*/ 0 h 3145145"/>
                <a:gd name="connsiteX1" fmla="*/ 3140110 w 3145526"/>
                <a:gd name="connsiteY1" fmla="*/ 2276754 h 3145145"/>
                <a:gd name="connsiteX2" fmla="*/ 1981360 w 3145526"/>
                <a:gd name="connsiteY2" fmla="*/ 3095346 h 3145145"/>
                <a:gd name="connsiteX3" fmla="*/ 1209065 w 3145526"/>
                <a:gd name="connsiteY3" fmla="*/ 2790406 h 3145145"/>
                <a:gd name="connsiteX4" fmla="*/ 0 w 3145526"/>
                <a:gd name="connsiteY4" fmla="*/ 0 h 3145145"/>
                <a:gd name="connsiteX0" fmla="*/ 0 w 3326542"/>
                <a:gd name="connsiteY0" fmla="*/ 0 h 2961404"/>
                <a:gd name="connsiteX1" fmla="*/ 3140110 w 3326542"/>
                <a:gd name="connsiteY1" fmla="*/ 2276754 h 2961404"/>
                <a:gd name="connsiteX2" fmla="*/ 3108543 w 3326542"/>
                <a:gd name="connsiteY2" fmla="*/ 2860713 h 2961404"/>
                <a:gd name="connsiteX3" fmla="*/ 1209065 w 3326542"/>
                <a:gd name="connsiteY3" fmla="*/ 2790406 h 2961404"/>
                <a:gd name="connsiteX4" fmla="*/ 0 w 3326542"/>
                <a:gd name="connsiteY4" fmla="*/ 0 h 2961404"/>
                <a:gd name="connsiteX0" fmla="*/ 0 w 3326542"/>
                <a:gd name="connsiteY0" fmla="*/ 0 h 2957948"/>
                <a:gd name="connsiteX1" fmla="*/ 3140110 w 3326542"/>
                <a:gd name="connsiteY1" fmla="*/ 2276754 h 2957948"/>
                <a:gd name="connsiteX2" fmla="*/ 3108543 w 3326542"/>
                <a:gd name="connsiteY2" fmla="*/ 2860713 h 2957948"/>
                <a:gd name="connsiteX3" fmla="*/ 2209926 w 3326542"/>
                <a:gd name="connsiteY3" fmla="*/ 2781020 h 2957948"/>
                <a:gd name="connsiteX4" fmla="*/ 0 w 3326542"/>
                <a:gd name="connsiteY4" fmla="*/ 0 h 2957948"/>
                <a:gd name="connsiteX0" fmla="*/ 0 w 3351377"/>
                <a:gd name="connsiteY0" fmla="*/ 0 h 2957948"/>
                <a:gd name="connsiteX1" fmla="*/ 3208130 w 3351377"/>
                <a:gd name="connsiteY1" fmla="*/ 2304910 h 2957948"/>
                <a:gd name="connsiteX2" fmla="*/ 3108543 w 3351377"/>
                <a:gd name="connsiteY2" fmla="*/ 2860713 h 2957948"/>
                <a:gd name="connsiteX3" fmla="*/ 2209926 w 3351377"/>
                <a:gd name="connsiteY3" fmla="*/ 2781020 h 2957948"/>
                <a:gd name="connsiteX4" fmla="*/ 0 w 3351377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57684"/>
                <a:gd name="connsiteY0" fmla="*/ 0 h 2957948"/>
                <a:gd name="connsiteX1" fmla="*/ 3208130 w 3357684"/>
                <a:gd name="connsiteY1" fmla="*/ 2304910 h 2957948"/>
                <a:gd name="connsiteX2" fmla="*/ 3108543 w 3357684"/>
                <a:gd name="connsiteY2" fmla="*/ 2860713 h 2957948"/>
                <a:gd name="connsiteX3" fmla="*/ 2209926 w 3357684"/>
                <a:gd name="connsiteY3" fmla="*/ 2781020 h 2957948"/>
                <a:gd name="connsiteX4" fmla="*/ 0 w 3357684"/>
                <a:gd name="connsiteY4" fmla="*/ 0 h 2957948"/>
                <a:gd name="connsiteX0" fmla="*/ 0 w 3319286"/>
                <a:gd name="connsiteY0" fmla="*/ 0 h 2957948"/>
                <a:gd name="connsiteX1" fmla="*/ 3101242 w 3319286"/>
                <a:gd name="connsiteY1" fmla="*/ 2211057 h 2957948"/>
                <a:gd name="connsiteX2" fmla="*/ 3108543 w 3319286"/>
                <a:gd name="connsiteY2" fmla="*/ 2860713 h 2957948"/>
                <a:gd name="connsiteX3" fmla="*/ 2209926 w 3319286"/>
                <a:gd name="connsiteY3" fmla="*/ 2781020 h 2957948"/>
                <a:gd name="connsiteX4" fmla="*/ 0 w 3319286"/>
                <a:gd name="connsiteY4" fmla="*/ 0 h 2957948"/>
                <a:gd name="connsiteX0" fmla="*/ 0 w 3340620"/>
                <a:gd name="connsiteY0" fmla="*/ 0 h 2957948"/>
                <a:gd name="connsiteX1" fmla="*/ 3101242 w 3340620"/>
                <a:gd name="connsiteY1" fmla="*/ 2211057 h 2957948"/>
                <a:gd name="connsiteX2" fmla="*/ 3108543 w 3340620"/>
                <a:gd name="connsiteY2" fmla="*/ 2860713 h 2957948"/>
                <a:gd name="connsiteX3" fmla="*/ 2209926 w 3340620"/>
                <a:gd name="connsiteY3" fmla="*/ 2781020 h 2957948"/>
                <a:gd name="connsiteX4" fmla="*/ 0 w 3340620"/>
                <a:gd name="connsiteY4" fmla="*/ 0 h 2957948"/>
                <a:gd name="connsiteX0" fmla="*/ 0 w 3334403"/>
                <a:gd name="connsiteY0" fmla="*/ 0 h 2940679"/>
                <a:gd name="connsiteX1" fmla="*/ 3101242 w 3334403"/>
                <a:gd name="connsiteY1" fmla="*/ 2211057 h 2940679"/>
                <a:gd name="connsiteX2" fmla="*/ 3098826 w 3334403"/>
                <a:gd name="connsiteY2" fmla="*/ 2832557 h 2940679"/>
                <a:gd name="connsiteX3" fmla="*/ 2209926 w 3334403"/>
                <a:gd name="connsiteY3" fmla="*/ 2781020 h 2940679"/>
                <a:gd name="connsiteX4" fmla="*/ 0 w 3334403"/>
                <a:gd name="connsiteY4" fmla="*/ 0 h 2940679"/>
                <a:gd name="connsiteX0" fmla="*/ 0 w 3238358"/>
                <a:gd name="connsiteY0" fmla="*/ 0 h 2940679"/>
                <a:gd name="connsiteX1" fmla="*/ 3101242 w 3238358"/>
                <a:gd name="connsiteY1" fmla="*/ 2211057 h 2940679"/>
                <a:gd name="connsiteX2" fmla="*/ 3098826 w 3238358"/>
                <a:gd name="connsiteY2" fmla="*/ 2832557 h 2940679"/>
                <a:gd name="connsiteX3" fmla="*/ 2209926 w 3238358"/>
                <a:gd name="connsiteY3" fmla="*/ 2781020 h 2940679"/>
                <a:gd name="connsiteX4" fmla="*/ 0 w 3238358"/>
                <a:gd name="connsiteY4" fmla="*/ 0 h 2940679"/>
                <a:gd name="connsiteX0" fmla="*/ 0 w 3238358"/>
                <a:gd name="connsiteY0" fmla="*/ 0 h 2918022"/>
                <a:gd name="connsiteX1" fmla="*/ 3101242 w 3238358"/>
                <a:gd name="connsiteY1" fmla="*/ 2211057 h 2918022"/>
                <a:gd name="connsiteX2" fmla="*/ 3098826 w 3238358"/>
                <a:gd name="connsiteY2" fmla="*/ 2832557 h 2918022"/>
                <a:gd name="connsiteX3" fmla="*/ 2209926 w 3238358"/>
                <a:gd name="connsiteY3" fmla="*/ 2781020 h 2918022"/>
                <a:gd name="connsiteX4" fmla="*/ 0 w 3238358"/>
                <a:gd name="connsiteY4" fmla="*/ 0 h 2918022"/>
                <a:gd name="connsiteX0" fmla="*/ 0 w 3233488"/>
                <a:gd name="connsiteY0" fmla="*/ 0 h 2939778"/>
                <a:gd name="connsiteX1" fmla="*/ 3101242 w 3233488"/>
                <a:gd name="connsiteY1" fmla="*/ 2211057 h 2939778"/>
                <a:gd name="connsiteX2" fmla="*/ 3089109 w 3233488"/>
                <a:gd name="connsiteY2" fmla="*/ 2870098 h 2939778"/>
                <a:gd name="connsiteX3" fmla="*/ 2209926 w 3233488"/>
                <a:gd name="connsiteY3" fmla="*/ 2781020 h 2939778"/>
                <a:gd name="connsiteX4" fmla="*/ 0 w 3233488"/>
                <a:gd name="connsiteY4" fmla="*/ 0 h 2939778"/>
                <a:gd name="connsiteX0" fmla="*/ 0 w 3280141"/>
                <a:gd name="connsiteY0" fmla="*/ 0 h 2939778"/>
                <a:gd name="connsiteX1" fmla="*/ 3101242 w 3280141"/>
                <a:gd name="connsiteY1" fmla="*/ 2211057 h 2939778"/>
                <a:gd name="connsiteX2" fmla="*/ 3089109 w 3280141"/>
                <a:gd name="connsiteY2" fmla="*/ 2870098 h 2939778"/>
                <a:gd name="connsiteX3" fmla="*/ 2209926 w 3280141"/>
                <a:gd name="connsiteY3" fmla="*/ 2781020 h 2939778"/>
                <a:gd name="connsiteX4" fmla="*/ 0 w 3280141"/>
                <a:gd name="connsiteY4" fmla="*/ 0 h 2939778"/>
                <a:gd name="connsiteX0" fmla="*/ 0 w 3666493"/>
                <a:gd name="connsiteY0" fmla="*/ 0 h 2939778"/>
                <a:gd name="connsiteX1" fmla="*/ 3587097 w 3666493"/>
                <a:gd name="connsiteY1" fmla="*/ 1910726 h 2939778"/>
                <a:gd name="connsiteX2" fmla="*/ 3089109 w 3666493"/>
                <a:gd name="connsiteY2" fmla="*/ 2870098 h 2939778"/>
                <a:gd name="connsiteX3" fmla="*/ 2209926 w 3666493"/>
                <a:gd name="connsiteY3" fmla="*/ 2781020 h 2939778"/>
                <a:gd name="connsiteX4" fmla="*/ 0 w 3666493"/>
                <a:gd name="connsiteY4" fmla="*/ 0 h 2939778"/>
                <a:gd name="connsiteX0" fmla="*/ 0 w 3908706"/>
                <a:gd name="connsiteY0" fmla="*/ 0 h 2833620"/>
                <a:gd name="connsiteX1" fmla="*/ 3587097 w 3908706"/>
                <a:gd name="connsiteY1" fmla="*/ 1910726 h 2833620"/>
                <a:gd name="connsiteX2" fmla="*/ 3817892 w 3908706"/>
                <a:gd name="connsiteY2" fmla="*/ 2494685 h 2833620"/>
                <a:gd name="connsiteX3" fmla="*/ 2209926 w 3908706"/>
                <a:gd name="connsiteY3" fmla="*/ 2781020 h 2833620"/>
                <a:gd name="connsiteX4" fmla="*/ 0 w 3908706"/>
                <a:gd name="connsiteY4" fmla="*/ 0 h 2833620"/>
                <a:gd name="connsiteX0" fmla="*/ 0 w 3908706"/>
                <a:gd name="connsiteY0" fmla="*/ 0 h 2712399"/>
                <a:gd name="connsiteX1" fmla="*/ 3587097 w 3908706"/>
                <a:gd name="connsiteY1" fmla="*/ 1910726 h 2712399"/>
                <a:gd name="connsiteX2" fmla="*/ 3817892 w 3908706"/>
                <a:gd name="connsiteY2" fmla="*/ 2494685 h 2712399"/>
                <a:gd name="connsiteX3" fmla="*/ 3065031 w 3908706"/>
                <a:gd name="connsiteY3" fmla="*/ 2640240 h 2712399"/>
                <a:gd name="connsiteX4" fmla="*/ 0 w 3908706"/>
                <a:gd name="connsiteY4" fmla="*/ 0 h 2712399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2271"/>
                <a:gd name="connsiteX1" fmla="*/ 3587097 w 3908706"/>
                <a:gd name="connsiteY1" fmla="*/ 1910726 h 2672271"/>
                <a:gd name="connsiteX2" fmla="*/ 3817892 w 3908706"/>
                <a:gd name="connsiteY2" fmla="*/ 2494685 h 2672271"/>
                <a:gd name="connsiteX3" fmla="*/ 3065031 w 3908706"/>
                <a:gd name="connsiteY3" fmla="*/ 2640240 h 2672271"/>
                <a:gd name="connsiteX4" fmla="*/ 0 w 3908706"/>
                <a:gd name="connsiteY4" fmla="*/ 0 h 2672271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5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08706"/>
                <a:gd name="connsiteY0" fmla="*/ 0 h 2679504"/>
                <a:gd name="connsiteX1" fmla="*/ 3587097 w 3908706"/>
                <a:gd name="connsiteY1" fmla="*/ 1910726 h 2679504"/>
                <a:gd name="connsiteX2" fmla="*/ 3817892 w 3908706"/>
                <a:gd name="connsiteY2" fmla="*/ 2494686 h 2679504"/>
                <a:gd name="connsiteX3" fmla="*/ 3065031 w 3908706"/>
                <a:gd name="connsiteY3" fmla="*/ 2640240 h 2679504"/>
                <a:gd name="connsiteX4" fmla="*/ 0 w 3908706"/>
                <a:gd name="connsiteY4" fmla="*/ 0 h 2679504"/>
                <a:gd name="connsiteX0" fmla="*/ 0 w 3954062"/>
                <a:gd name="connsiteY0" fmla="*/ 0 h 2679504"/>
                <a:gd name="connsiteX1" fmla="*/ 3723136 w 3954062"/>
                <a:gd name="connsiteY1" fmla="*/ 1920111 h 2679504"/>
                <a:gd name="connsiteX2" fmla="*/ 3817892 w 3954062"/>
                <a:gd name="connsiteY2" fmla="*/ 2494686 h 2679504"/>
                <a:gd name="connsiteX3" fmla="*/ 3065031 w 3954062"/>
                <a:gd name="connsiteY3" fmla="*/ 2640240 h 2679504"/>
                <a:gd name="connsiteX4" fmla="*/ 0 w 3954062"/>
                <a:gd name="connsiteY4" fmla="*/ 0 h 2679504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687065"/>
                <a:gd name="connsiteX1" fmla="*/ 3723136 w 3954062"/>
                <a:gd name="connsiteY1" fmla="*/ 1920111 h 2687065"/>
                <a:gd name="connsiteX2" fmla="*/ 3817892 w 3954062"/>
                <a:gd name="connsiteY2" fmla="*/ 2494686 h 2687065"/>
                <a:gd name="connsiteX3" fmla="*/ 3084466 w 3954062"/>
                <a:gd name="connsiteY3" fmla="*/ 2649626 h 2687065"/>
                <a:gd name="connsiteX4" fmla="*/ 0 w 3954062"/>
                <a:gd name="connsiteY4" fmla="*/ 0 h 268706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703445"/>
                <a:gd name="connsiteX1" fmla="*/ 3723136 w 3954062"/>
                <a:gd name="connsiteY1" fmla="*/ 1920111 h 2703445"/>
                <a:gd name="connsiteX2" fmla="*/ 3817892 w 3954062"/>
                <a:gd name="connsiteY2" fmla="*/ 2494686 h 2703445"/>
                <a:gd name="connsiteX3" fmla="*/ 3084466 w 3954062"/>
                <a:gd name="connsiteY3" fmla="*/ 2649626 h 2703445"/>
                <a:gd name="connsiteX4" fmla="*/ 0 w 3954062"/>
                <a:gd name="connsiteY4" fmla="*/ 0 h 2703445"/>
                <a:gd name="connsiteX0" fmla="*/ 0 w 3954062"/>
                <a:gd name="connsiteY0" fmla="*/ 0 h 2667595"/>
                <a:gd name="connsiteX1" fmla="*/ 3723136 w 3954062"/>
                <a:gd name="connsiteY1" fmla="*/ 1920111 h 2667595"/>
                <a:gd name="connsiteX2" fmla="*/ 3817892 w 3954062"/>
                <a:gd name="connsiteY2" fmla="*/ 2494686 h 2667595"/>
                <a:gd name="connsiteX3" fmla="*/ 2967860 w 3954062"/>
                <a:gd name="connsiteY3" fmla="*/ 2602699 h 2667595"/>
                <a:gd name="connsiteX4" fmla="*/ 0 w 3954062"/>
                <a:gd name="connsiteY4" fmla="*/ 0 h 2667595"/>
                <a:gd name="connsiteX0" fmla="*/ 0 w 3949947"/>
                <a:gd name="connsiteY0" fmla="*/ 0 h 2667595"/>
                <a:gd name="connsiteX1" fmla="*/ 3713419 w 3949947"/>
                <a:gd name="connsiteY1" fmla="*/ 1441460 h 2667595"/>
                <a:gd name="connsiteX2" fmla="*/ 3817892 w 3949947"/>
                <a:gd name="connsiteY2" fmla="*/ 2494686 h 2667595"/>
                <a:gd name="connsiteX3" fmla="*/ 2967860 w 3949947"/>
                <a:gd name="connsiteY3" fmla="*/ 2602699 h 2667595"/>
                <a:gd name="connsiteX4" fmla="*/ 0 w 3949947"/>
                <a:gd name="connsiteY4" fmla="*/ 0 h 2667595"/>
                <a:gd name="connsiteX0" fmla="*/ 0 w 4013559"/>
                <a:gd name="connsiteY0" fmla="*/ 0 h 2623197"/>
                <a:gd name="connsiteX1" fmla="*/ 3713419 w 4013559"/>
                <a:gd name="connsiteY1" fmla="*/ 1441460 h 2623197"/>
                <a:gd name="connsiteX2" fmla="*/ 3915063 w 4013559"/>
                <a:gd name="connsiteY2" fmla="*/ 2044191 h 2623197"/>
                <a:gd name="connsiteX3" fmla="*/ 2967860 w 4013559"/>
                <a:gd name="connsiteY3" fmla="*/ 2602699 h 2623197"/>
                <a:gd name="connsiteX4" fmla="*/ 0 w 4013559"/>
                <a:gd name="connsiteY4" fmla="*/ 0 h 2623197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62202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0501"/>
                <a:gd name="connsiteX1" fmla="*/ 3713419 w 4013559"/>
                <a:gd name="connsiteY1" fmla="*/ 1441460 h 2260501"/>
                <a:gd name="connsiteX2" fmla="*/ 3915063 w 4013559"/>
                <a:gd name="connsiteY2" fmla="*/ 2044191 h 2260501"/>
                <a:gd name="connsiteX3" fmla="*/ 3133051 w 4013559"/>
                <a:gd name="connsiteY3" fmla="*/ 2208515 h 2260501"/>
                <a:gd name="connsiteX4" fmla="*/ 0 w 4013559"/>
                <a:gd name="connsiteY4" fmla="*/ 0 h 2260501"/>
                <a:gd name="connsiteX0" fmla="*/ 0 w 4013559"/>
                <a:gd name="connsiteY0" fmla="*/ 0 h 2264587"/>
                <a:gd name="connsiteX1" fmla="*/ 3713419 w 4013559"/>
                <a:gd name="connsiteY1" fmla="*/ 1441460 h 2264587"/>
                <a:gd name="connsiteX2" fmla="*/ 3915063 w 4013559"/>
                <a:gd name="connsiteY2" fmla="*/ 2044191 h 2264587"/>
                <a:gd name="connsiteX3" fmla="*/ 3133051 w 4013559"/>
                <a:gd name="connsiteY3" fmla="*/ 2208515 h 2264587"/>
                <a:gd name="connsiteX4" fmla="*/ 0 w 4013559"/>
                <a:gd name="connsiteY4" fmla="*/ 0 h 2264587"/>
                <a:gd name="connsiteX0" fmla="*/ 0 w 3987701"/>
                <a:gd name="connsiteY0" fmla="*/ 0 h 2264587"/>
                <a:gd name="connsiteX1" fmla="*/ 3713419 w 3987701"/>
                <a:gd name="connsiteY1" fmla="*/ 1441460 h 2264587"/>
                <a:gd name="connsiteX2" fmla="*/ 3915063 w 3987701"/>
                <a:gd name="connsiteY2" fmla="*/ 2044191 h 2264587"/>
                <a:gd name="connsiteX3" fmla="*/ 3133051 w 3987701"/>
                <a:gd name="connsiteY3" fmla="*/ 2208515 h 2264587"/>
                <a:gd name="connsiteX4" fmla="*/ 0 w 3987701"/>
                <a:gd name="connsiteY4" fmla="*/ 0 h 2264587"/>
                <a:gd name="connsiteX0" fmla="*/ 0 w 3997721"/>
                <a:gd name="connsiteY0" fmla="*/ 0 h 2264587"/>
                <a:gd name="connsiteX1" fmla="*/ 3713419 w 3997721"/>
                <a:gd name="connsiteY1" fmla="*/ 1441460 h 2264587"/>
                <a:gd name="connsiteX2" fmla="*/ 3915063 w 3997721"/>
                <a:gd name="connsiteY2" fmla="*/ 2044191 h 2264587"/>
                <a:gd name="connsiteX3" fmla="*/ 3133051 w 3997721"/>
                <a:gd name="connsiteY3" fmla="*/ 2208515 h 2264587"/>
                <a:gd name="connsiteX4" fmla="*/ 0 w 3997721"/>
                <a:gd name="connsiteY4" fmla="*/ 0 h 226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7721" h="2264587">
                  <a:moveTo>
                    <a:pt x="0" y="0"/>
                  </a:moveTo>
                  <a:lnTo>
                    <a:pt x="3713419" y="1441460"/>
                  </a:lnTo>
                  <a:cubicBezTo>
                    <a:pt x="4045439" y="1632657"/>
                    <a:pt x="4049000" y="1882964"/>
                    <a:pt x="3915063" y="2044191"/>
                  </a:cubicBezTo>
                  <a:cubicBezTo>
                    <a:pt x="3742450" y="2199905"/>
                    <a:pt x="3428994" y="2348913"/>
                    <a:pt x="3133051" y="220851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17</a:t>
            </a:fld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500449" y="68563"/>
            <a:ext cx="10515600" cy="854076"/>
          </a:xfrm>
        </p:spPr>
        <p:txBody>
          <a:bodyPr>
            <a:normAutofit/>
          </a:bodyPr>
          <a:lstStyle/>
          <a:p>
            <a:r>
              <a:rPr lang="en-US" dirty="0" smtClean="0"/>
              <a:t>Interferometric Spotlight-mode SAR (</a:t>
            </a:r>
            <a:r>
              <a:rPr lang="en-US" dirty="0" err="1" smtClean="0"/>
              <a:t>InSAR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87022" y="1004711"/>
            <a:ext cx="915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Similar trajectories at multiple altitudes can produce data that can reconstruct the height of targets as well as their positions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12168" y="2047979"/>
            <a:ext cx="27568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I got my post-doc position designing Phase III because of my RADAR Imaging and microwave engineering experience.</a:t>
            </a:r>
          </a:p>
        </p:txBody>
      </p:sp>
      <p:pic>
        <p:nvPicPr>
          <p:cNvPr id="42" name="Picture 6" descr="Image result for airplane t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00344">
            <a:off x="7436126" y="1418080"/>
            <a:ext cx="484076" cy="48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28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397" y="921633"/>
            <a:ext cx="7100634" cy="51519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773" y="3986614"/>
            <a:ext cx="3823343" cy="22239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338" y="775797"/>
            <a:ext cx="1211813" cy="4815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453" y="315797"/>
            <a:ext cx="10518162" cy="6058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Phase III Simulation of Antenna Array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39588" y="3986613"/>
            <a:ext cx="993913" cy="23697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808963" y="4769744"/>
            <a:ext cx="344437" cy="34443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490133" y="4001013"/>
            <a:ext cx="3495082" cy="22095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20" idx="0"/>
          </p:cNvCxnSpPr>
          <p:nvPr/>
        </p:nvCxnSpPr>
        <p:spPr>
          <a:xfrm flipH="1" flipV="1">
            <a:off x="3838982" y="4069012"/>
            <a:ext cx="4142200" cy="70073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4"/>
            <a:endCxn id="12" idx="2"/>
          </p:cNvCxnSpPr>
          <p:nvPr/>
        </p:nvCxnSpPr>
        <p:spPr>
          <a:xfrm flipH="1">
            <a:off x="3496445" y="5114181"/>
            <a:ext cx="4484737" cy="10963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984194" y="5457509"/>
            <a:ext cx="2722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currents generated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368362" y="5530095"/>
            <a:ext cx="5165268" cy="6804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218680" y="5091306"/>
            <a:ext cx="1611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Electric Field</a:t>
            </a:r>
          </a:p>
          <a:p>
            <a:r>
              <a:rPr lang="en-US" sz="1200" dirty="0" smtClean="0"/>
              <a:t>Magnitude Shown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9151" y="921633"/>
            <a:ext cx="1226339" cy="424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45260" y="1010714"/>
            <a:ext cx="61460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Shown is a trapped electron radiating into a surrounding antenna array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18.6keV </a:t>
            </a:r>
            <a:r>
              <a:rPr lang="en-US" sz="2400" dirty="0"/>
              <a:t>of initial </a:t>
            </a:r>
            <a:r>
              <a:rPr lang="en-US" sz="2400" dirty="0" smtClean="0"/>
              <a:t>energy (Tritium Endpoint)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.9583 Tesla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90 degree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1.1 </a:t>
            </a:r>
            <a:r>
              <a:rPr lang="en-US" sz="2400" dirty="0" err="1"/>
              <a:t>fW</a:t>
            </a:r>
            <a:r>
              <a:rPr lang="en-US" sz="2400" dirty="0"/>
              <a:t> of </a:t>
            </a:r>
            <a:r>
              <a:rPr lang="en-US" sz="2400" dirty="0" smtClean="0"/>
              <a:t>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Rectangular patch arrays couple to the field to record the signal and measure the frequency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965200"/>
            <a:ext cx="513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Software: HFSS (High Frequency Structure Simulator)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54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339725"/>
            <a:ext cx="10515600" cy="6635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Two Spatial Power Combining Designs </a:t>
            </a:r>
            <a:r>
              <a:rPr lang="en-US" dirty="0" smtClean="0"/>
              <a:t>(hardware)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19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00" y="1665649"/>
            <a:ext cx="10236200" cy="37317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64400" y="1193800"/>
            <a:ext cx="42715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Slotted Wave-guide Array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Lower loss in power combiner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Lower gain per element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44500" y="4254500"/>
            <a:ext cx="4333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Center Fed Series Patch Array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Higher gain per element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Higher loss in power combiner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440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rfu.cea.fr/Images/astImg/3794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532" y="2515907"/>
            <a:ext cx="7213128" cy="407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302741" y="281261"/>
            <a:ext cx="11617510" cy="7130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 Neutrino Mass Limit from Tritium Beta Decay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10" name="Group"/>
          <p:cNvGrpSpPr/>
          <p:nvPr/>
        </p:nvGrpSpPr>
        <p:grpSpPr>
          <a:xfrm>
            <a:off x="917537" y="2955573"/>
            <a:ext cx="2398093" cy="441468"/>
            <a:chOff x="23312" y="-46763"/>
            <a:chExt cx="3410619" cy="627862"/>
          </a:xfrm>
        </p:grpSpPr>
        <p:sp>
          <p:nvSpPr>
            <p:cNvPr id="11" name="3H → 3He+ + e- + 𝜈e"/>
            <p:cNvSpPr txBox="1"/>
            <p:nvPr/>
          </p:nvSpPr>
          <p:spPr>
            <a:xfrm>
              <a:off x="23312" y="-46763"/>
              <a:ext cx="3410619" cy="6278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2400" baseline="31999" dirty="0"/>
                <a:t>3</a:t>
              </a:r>
              <a:r>
                <a:rPr sz="2400" dirty="0"/>
                <a:t>H → </a:t>
              </a:r>
              <a:r>
                <a:rPr sz="2400" baseline="31999" dirty="0"/>
                <a:t>3</a:t>
              </a:r>
              <a:r>
                <a:rPr sz="2400" dirty="0"/>
                <a:t>He</a:t>
              </a:r>
              <a:r>
                <a:rPr sz="2400" baseline="31999" dirty="0"/>
                <a:t>+</a:t>
              </a:r>
              <a:r>
                <a:rPr sz="2400" dirty="0"/>
                <a:t> + e</a:t>
              </a:r>
              <a:r>
                <a:rPr sz="2400" baseline="31999" dirty="0"/>
                <a:t>-</a:t>
              </a:r>
              <a:r>
                <a:rPr sz="2400" dirty="0"/>
                <a:t> + 𝜈</a:t>
              </a:r>
              <a:r>
                <a:rPr sz="2400" baseline="-5999" dirty="0"/>
                <a:t>e</a:t>
              </a:r>
            </a:p>
          </p:txBody>
        </p:sp>
        <p:sp>
          <p:nvSpPr>
            <p:cNvPr id="12" name="Line"/>
            <p:cNvSpPr/>
            <p:nvPr/>
          </p:nvSpPr>
          <p:spPr>
            <a:xfrm>
              <a:off x="2979114" y="152400"/>
              <a:ext cx="255564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</p:grpSp>
      <p:grpSp>
        <p:nvGrpSpPr>
          <p:cNvPr id="13" name="Group"/>
          <p:cNvGrpSpPr/>
          <p:nvPr/>
        </p:nvGrpSpPr>
        <p:grpSpPr>
          <a:xfrm>
            <a:off x="523635" y="3581550"/>
            <a:ext cx="3282820" cy="2625597"/>
            <a:chOff x="0" y="93469"/>
            <a:chExt cx="5739309" cy="4200816"/>
          </a:xfrm>
        </p:grpSpPr>
        <p:sp>
          <p:nvSpPr>
            <p:cNvPr id="14" name="Line"/>
            <p:cNvSpPr/>
            <p:nvPr/>
          </p:nvSpPr>
          <p:spPr>
            <a:xfrm>
              <a:off x="2940492" y="1491214"/>
              <a:ext cx="1408247" cy="280307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sp>
          <p:nvSpPr>
            <p:cNvPr id="15" name="Line"/>
            <p:cNvSpPr/>
            <p:nvPr/>
          </p:nvSpPr>
          <p:spPr>
            <a:xfrm>
              <a:off x="0" y="327125"/>
              <a:ext cx="2975993" cy="115693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sp>
          <p:nvSpPr>
            <p:cNvPr id="16" name="Line"/>
            <p:cNvSpPr/>
            <p:nvPr/>
          </p:nvSpPr>
          <p:spPr>
            <a:xfrm>
              <a:off x="2941810" y="1453290"/>
              <a:ext cx="2797499" cy="1"/>
            </a:xfrm>
            <a:prstGeom prst="line">
              <a:avLst/>
            </a:prstGeom>
            <a:noFill/>
            <a:ln w="50800" cap="flat">
              <a:solidFill>
                <a:srgbClr val="929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grpSp>
          <p:nvGrpSpPr>
            <p:cNvPr id="17" name="Group"/>
            <p:cNvGrpSpPr/>
            <p:nvPr/>
          </p:nvGrpSpPr>
          <p:grpSpPr>
            <a:xfrm>
              <a:off x="425717" y="93469"/>
              <a:ext cx="1508986" cy="1474075"/>
              <a:chOff x="0" y="0"/>
              <a:chExt cx="1508984" cy="1474074"/>
            </a:xfrm>
          </p:grpSpPr>
          <p:sp>
            <p:nvSpPr>
              <p:cNvPr id="35" name="n"/>
              <p:cNvSpPr/>
              <p:nvPr/>
            </p:nvSpPr>
            <p:spPr>
              <a:xfrm>
                <a:off x="470138" y="0"/>
                <a:ext cx="816103" cy="816102"/>
              </a:xfrm>
              <a:prstGeom prst="ellipse">
                <a:avLst/>
              </a:prstGeom>
              <a:gradFill flip="none" rotWithShape="1">
                <a:gsLst>
                  <a:gs pos="0">
                    <a:srgbClr val="8EFA00"/>
                  </a:gs>
                  <a:gs pos="100000">
                    <a:srgbClr val="4F8F00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15625"/>
                </a:lvl1pPr>
              </a:lstStyle>
              <a:p>
                <a:r>
                  <a:rPr sz="2250" dirty="0"/>
                  <a:t>n</a:t>
                </a:r>
              </a:p>
            </p:txBody>
          </p:sp>
          <p:sp>
            <p:nvSpPr>
              <p:cNvPr id="36" name="n"/>
              <p:cNvSpPr/>
              <p:nvPr/>
            </p:nvSpPr>
            <p:spPr>
              <a:xfrm>
                <a:off x="0" y="494218"/>
                <a:ext cx="816102" cy="816103"/>
              </a:xfrm>
              <a:prstGeom prst="ellipse">
                <a:avLst/>
              </a:prstGeom>
              <a:gradFill flip="none" rotWithShape="1">
                <a:gsLst>
                  <a:gs pos="0">
                    <a:srgbClr val="8EFA00"/>
                  </a:gs>
                  <a:gs pos="100000">
                    <a:srgbClr val="4F8F00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15625"/>
                </a:lvl1pPr>
              </a:lstStyle>
              <a:p>
                <a:r>
                  <a:rPr sz="2250"/>
                  <a:t>n</a:t>
                </a:r>
              </a:p>
            </p:txBody>
          </p:sp>
          <p:sp>
            <p:nvSpPr>
              <p:cNvPr id="37" name="p"/>
              <p:cNvSpPr/>
              <p:nvPr/>
            </p:nvSpPr>
            <p:spPr>
              <a:xfrm>
                <a:off x="692882" y="658102"/>
                <a:ext cx="816102" cy="815972"/>
              </a:xfrm>
              <a:prstGeom prst="ellipse">
                <a:avLst/>
              </a:prstGeom>
              <a:gradFill flip="none" rotWithShape="1">
                <a:gsLst>
                  <a:gs pos="0">
                    <a:srgbClr val="76D6FF"/>
                  </a:gs>
                  <a:gs pos="100000">
                    <a:srgbClr val="005BA1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50800" dist="127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31250"/>
                </a:lvl1pPr>
              </a:lstStyle>
              <a:p>
                <a:r>
                  <a:rPr sz="2250"/>
                  <a:t>p</a:t>
                </a:r>
              </a:p>
            </p:txBody>
          </p:sp>
        </p:grpSp>
        <p:grpSp>
          <p:nvGrpSpPr>
            <p:cNvPr id="18" name="Group"/>
            <p:cNvGrpSpPr/>
            <p:nvPr/>
          </p:nvGrpSpPr>
          <p:grpSpPr>
            <a:xfrm>
              <a:off x="2839754" y="2006111"/>
              <a:ext cx="1508985" cy="1457798"/>
              <a:chOff x="0" y="0"/>
              <a:chExt cx="1508983" cy="1457797"/>
            </a:xfrm>
          </p:grpSpPr>
          <p:sp>
            <p:nvSpPr>
              <p:cNvPr id="32" name="p"/>
              <p:cNvSpPr/>
              <p:nvPr/>
            </p:nvSpPr>
            <p:spPr>
              <a:xfrm>
                <a:off x="452995" y="0"/>
                <a:ext cx="816103" cy="815972"/>
              </a:xfrm>
              <a:prstGeom prst="ellipse">
                <a:avLst/>
              </a:prstGeom>
              <a:gradFill flip="none" rotWithShape="1">
                <a:gsLst>
                  <a:gs pos="0">
                    <a:srgbClr val="76D6FF"/>
                  </a:gs>
                  <a:gs pos="100000">
                    <a:srgbClr val="005FA6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50800" dist="127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31250"/>
                </a:lvl1pPr>
              </a:lstStyle>
              <a:p>
                <a:r>
                  <a:rPr sz="2250"/>
                  <a:t>p</a:t>
                </a:r>
              </a:p>
            </p:txBody>
          </p:sp>
          <p:sp>
            <p:nvSpPr>
              <p:cNvPr id="33" name="n"/>
              <p:cNvSpPr/>
              <p:nvPr/>
            </p:nvSpPr>
            <p:spPr>
              <a:xfrm>
                <a:off x="0" y="477940"/>
                <a:ext cx="816102" cy="816103"/>
              </a:xfrm>
              <a:prstGeom prst="ellipse">
                <a:avLst/>
              </a:prstGeom>
              <a:gradFill flip="none" rotWithShape="1">
                <a:gsLst>
                  <a:gs pos="0">
                    <a:srgbClr val="8EFA00"/>
                  </a:gs>
                  <a:gs pos="100000">
                    <a:srgbClr val="4F8F00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15625"/>
                </a:lvl1pPr>
              </a:lstStyle>
              <a:p>
                <a:r>
                  <a:rPr sz="2250"/>
                  <a:t>n</a:t>
                </a:r>
              </a:p>
            </p:txBody>
          </p:sp>
          <p:sp>
            <p:nvSpPr>
              <p:cNvPr id="34" name="p"/>
              <p:cNvSpPr/>
              <p:nvPr/>
            </p:nvSpPr>
            <p:spPr>
              <a:xfrm>
                <a:off x="692882" y="641825"/>
                <a:ext cx="816102" cy="815973"/>
              </a:xfrm>
              <a:prstGeom prst="ellipse">
                <a:avLst/>
              </a:prstGeom>
              <a:gradFill flip="none" rotWithShape="1">
                <a:gsLst>
                  <a:gs pos="0">
                    <a:srgbClr val="76D6FF"/>
                  </a:gs>
                  <a:gs pos="100000">
                    <a:srgbClr val="005EA5"/>
                  </a:gs>
                </a:gsLst>
                <a:path path="shape">
                  <a:fillToRect l="75627" t="39381" r="24372" b="60618"/>
                </a:path>
              </a:gradFill>
              <a:ln w="12700" cap="flat">
                <a:noFill/>
                <a:miter lim="400000"/>
              </a:ln>
              <a:effectLst>
                <a:outerShdw blurRad="50800" dist="12700" rotWithShape="0">
                  <a:srgbClr val="000000">
                    <a:alpha val="5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>
                  <a:defRPr sz="3200" baseline="31250"/>
                </a:lvl1pPr>
              </a:lstStyle>
              <a:p>
                <a:r>
                  <a:rPr sz="2250"/>
                  <a:t>p</a:t>
                </a:r>
              </a:p>
            </p:txBody>
          </p:sp>
        </p:grpSp>
        <p:sp>
          <p:nvSpPr>
            <p:cNvPr id="19" name="Line"/>
            <p:cNvSpPr/>
            <p:nvPr/>
          </p:nvSpPr>
          <p:spPr>
            <a:xfrm flipV="1">
              <a:off x="2943171" y="301771"/>
              <a:ext cx="2047130" cy="1158057"/>
            </a:xfrm>
            <a:prstGeom prst="line">
              <a:avLst/>
            </a:prstGeom>
            <a:noFill/>
            <a:ln w="50800" cap="flat">
              <a:solidFill>
                <a:srgbClr val="9411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sp>
          <p:nvSpPr>
            <p:cNvPr id="20" name="Circle"/>
            <p:cNvSpPr/>
            <p:nvPr/>
          </p:nvSpPr>
          <p:spPr>
            <a:xfrm>
              <a:off x="3729603" y="561304"/>
              <a:ext cx="546959" cy="546959"/>
            </a:xfrm>
            <a:prstGeom prst="ellipse">
              <a:avLst/>
            </a:prstGeom>
            <a:gradFill flip="none" rotWithShape="1">
              <a:gsLst>
                <a:gs pos="0">
                  <a:srgbClr val="FF5641"/>
                </a:gs>
                <a:gs pos="100000">
                  <a:srgbClr val="D71E00"/>
                </a:gs>
              </a:gsLst>
              <a:path path="shape">
                <a:fillToRect l="75627" t="39381" r="24372" b="60618"/>
              </a:path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grpSp>
          <p:nvGrpSpPr>
            <p:cNvPr id="21" name="Group"/>
            <p:cNvGrpSpPr/>
            <p:nvPr/>
          </p:nvGrpSpPr>
          <p:grpSpPr>
            <a:xfrm>
              <a:off x="3730510" y="428177"/>
              <a:ext cx="577424" cy="715061"/>
              <a:chOff x="0" y="0"/>
              <a:chExt cx="577423" cy="715059"/>
            </a:xfrm>
          </p:grpSpPr>
          <p:sp>
            <p:nvSpPr>
              <p:cNvPr id="30" name="𝜈e"/>
              <p:cNvSpPr txBox="1"/>
              <p:nvPr/>
            </p:nvSpPr>
            <p:spPr>
              <a:xfrm>
                <a:off x="0" y="-1"/>
                <a:ext cx="577424" cy="715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>
                  <a:defRPr sz="2600"/>
                </a:pPr>
                <a:r>
                  <a:rPr sz="1828" dirty="0"/>
                  <a:t>𝜈</a:t>
                </a:r>
                <a:r>
                  <a:rPr sz="1828" baseline="-5999" dirty="0"/>
                  <a:t>e</a:t>
                </a:r>
              </a:p>
            </p:txBody>
          </p:sp>
          <p:sp>
            <p:nvSpPr>
              <p:cNvPr id="31" name="Line"/>
              <p:cNvSpPr/>
              <p:nvPr/>
            </p:nvSpPr>
            <p:spPr>
              <a:xfrm>
                <a:off x="140738" y="256034"/>
                <a:ext cx="1849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>
                  <a:defRPr sz="2400" b="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1687"/>
              </a:p>
            </p:txBody>
          </p:sp>
        </p:grpSp>
        <p:sp>
          <p:nvSpPr>
            <p:cNvPr id="22" name="Circle"/>
            <p:cNvSpPr/>
            <p:nvPr/>
          </p:nvSpPr>
          <p:spPr>
            <a:xfrm>
              <a:off x="4261978" y="1161052"/>
              <a:ext cx="601663" cy="601663"/>
            </a:xfrm>
            <a:prstGeom prst="ellipse">
              <a:avLst/>
            </a:prstGeom>
            <a:gradFill flip="none" rotWithShape="1">
              <a:gsLst>
                <a:gs pos="0">
                  <a:srgbClr val="FFFB00"/>
                </a:gs>
                <a:gs pos="100000">
                  <a:srgbClr val="929000"/>
                </a:gs>
              </a:gsLst>
              <a:path path="shape">
                <a:fillToRect l="75627" t="39381" r="24372" b="60618"/>
              </a:path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sp>
          <p:nvSpPr>
            <p:cNvPr id="23" name="e-"/>
            <p:cNvSpPr txBox="1"/>
            <p:nvPr/>
          </p:nvSpPr>
          <p:spPr>
            <a:xfrm>
              <a:off x="4313220" y="1138753"/>
              <a:ext cx="509617" cy="5984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700"/>
              </a:pPr>
              <a:r>
                <a:rPr sz="1898" dirty="0"/>
                <a:t>e</a:t>
              </a:r>
              <a:r>
                <a:rPr sz="1898" baseline="31999" dirty="0"/>
                <a:t>-</a:t>
              </a:r>
            </a:p>
          </p:txBody>
        </p:sp>
        <p:sp>
          <p:nvSpPr>
            <p:cNvPr id="24" name="3H"/>
            <p:cNvSpPr txBox="1"/>
            <p:nvPr/>
          </p:nvSpPr>
          <p:spPr>
            <a:xfrm>
              <a:off x="356219" y="1216425"/>
              <a:ext cx="919792" cy="1010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3200">
                  <a:solidFill>
                    <a:schemeClr val="accent6"/>
                  </a:solidFill>
                </a:defRPr>
              </a:pPr>
              <a:r>
                <a:rPr sz="2250" baseline="31999" dirty="0"/>
                <a:t>3</a:t>
              </a:r>
              <a:r>
                <a:rPr sz="2250" dirty="0"/>
                <a:t>H</a:t>
              </a:r>
            </a:p>
          </p:txBody>
        </p:sp>
        <p:sp>
          <p:nvSpPr>
            <p:cNvPr id="25" name="3He"/>
            <p:cNvSpPr txBox="1"/>
            <p:nvPr/>
          </p:nvSpPr>
          <p:spPr>
            <a:xfrm>
              <a:off x="2731902" y="3303321"/>
              <a:ext cx="1121695" cy="6256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3200">
                  <a:solidFill>
                    <a:schemeClr val="accent6"/>
                  </a:solidFill>
                </a:defRPr>
              </a:pPr>
              <a:r>
                <a:rPr sz="2250" baseline="31999" dirty="0"/>
                <a:t>3</a:t>
              </a:r>
              <a:r>
                <a:rPr sz="2250" dirty="0"/>
                <a:t>He</a:t>
              </a:r>
            </a:p>
          </p:txBody>
        </p:sp>
        <p:sp>
          <p:nvSpPr>
            <p:cNvPr id="26" name="Star"/>
            <p:cNvSpPr/>
            <p:nvPr/>
          </p:nvSpPr>
          <p:spPr>
            <a:xfrm>
              <a:off x="2737926" y="1257858"/>
              <a:ext cx="407402" cy="390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2233" y="7138"/>
                  </a:lnTo>
                  <a:lnTo>
                    <a:pt x="17849" y="2605"/>
                  </a:lnTo>
                  <a:lnTo>
                    <a:pt x="14428" y="9009"/>
                  </a:lnTo>
                  <a:lnTo>
                    <a:pt x="21600" y="9202"/>
                  </a:lnTo>
                  <a:lnTo>
                    <a:pt x="14926" y="11874"/>
                  </a:lnTo>
                  <a:lnTo>
                    <a:pt x="20297" y="16704"/>
                  </a:lnTo>
                  <a:lnTo>
                    <a:pt x="13493" y="14394"/>
                  </a:lnTo>
                  <a:lnTo>
                    <a:pt x="14551" y="21600"/>
                  </a:lnTo>
                  <a:lnTo>
                    <a:pt x="10800" y="15390"/>
                  </a:lnTo>
                  <a:lnTo>
                    <a:pt x="7049" y="21600"/>
                  </a:lnTo>
                  <a:lnTo>
                    <a:pt x="8107" y="14394"/>
                  </a:lnTo>
                  <a:lnTo>
                    <a:pt x="1303" y="16704"/>
                  </a:lnTo>
                  <a:lnTo>
                    <a:pt x="6674" y="11874"/>
                  </a:lnTo>
                  <a:lnTo>
                    <a:pt x="0" y="9202"/>
                  </a:lnTo>
                  <a:lnTo>
                    <a:pt x="7172" y="9009"/>
                  </a:lnTo>
                  <a:lnTo>
                    <a:pt x="3751" y="2605"/>
                  </a:lnTo>
                  <a:lnTo>
                    <a:pt x="9367" y="7138"/>
                  </a:lnTo>
                  <a:close/>
                </a:path>
              </a:pathLst>
            </a:cu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24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87"/>
            </a:p>
          </p:txBody>
        </p:sp>
        <p:sp>
          <p:nvSpPr>
            <p:cNvPr id="27" name="β-decay"/>
            <p:cNvSpPr txBox="1"/>
            <p:nvPr/>
          </p:nvSpPr>
          <p:spPr>
            <a:xfrm>
              <a:off x="1718869" y="1712039"/>
              <a:ext cx="1423827" cy="4624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2000">
                  <a:solidFill>
                    <a:schemeClr val="accent6"/>
                  </a:solidFill>
                </a:defRPr>
              </a:lvl1pPr>
            </a:lstStyle>
            <a:p>
              <a:r>
                <a:rPr sz="1406"/>
                <a:t>β-decay</a:t>
              </a:r>
            </a:p>
          </p:txBody>
        </p:sp>
        <p:sp>
          <p:nvSpPr>
            <p:cNvPr id="28" name="electron"/>
            <p:cNvSpPr txBox="1"/>
            <p:nvPr/>
          </p:nvSpPr>
          <p:spPr>
            <a:xfrm>
              <a:off x="4233088" y="1762714"/>
              <a:ext cx="1402141" cy="4624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2000">
                  <a:solidFill>
                    <a:schemeClr val="accent6"/>
                  </a:solidFill>
                </a:defRPr>
              </a:lvl1pPr>
            </a:lstStyle>
            <a:p>
              <a:r>
                <a:rPr sz="1406" dirty="0"/>
                <a:t>electron</a:t>
              </a:r>
            </a:p>
          </p:txBody>
        </p:sp>
        <p:sp>
          <p:nvSpPr>
            <p:cNvPr id="29" name="anti-neutrino"/>
            <p:cNvSpPr txBox="1"/>
            <p:nvPr/>
          </p:nvSpPr>
          <p:spPr>
            <a:xfrm>
              <a:off x="2817866" y="121830"/>
              <a:ext cx="2106764" cy="4624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2000">
                  <a:solidFill>
                    <a:schemeClr val="accent6"/>
                  </a:solidFill>
                </a:defRPr>
              </a:lvl1pPr>
            </a:lstStyle>
            <a:p>
              <a:r>
                <a:rPr sz="1406" dirty="0"/>
                <a:t>anti-neutrino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14027" y="1188051"/>
            <a:ext cx="11254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Beta Decay: The masses and kinetic energies of the products must add up to the mass of original nucleus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Tritium spectrum endpoint changes with finite neutrino mass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Determine the greatest upper-bound for electron neutrino mass from the shape of the tritium beta-decay endpoint</a:t>
            </a:r>
            <a:endParaRPr lang="en-US" sz="2000" dirty="0"/>
          </a:p>
        </p:txBody>
      </p:sp>
      <p:sp>
        <p:nvSpPr>
          <p:cNvPr id="45" name="Rectangle 44"/>
          <p:cNvSpPr/>
          <p:nvPr/>
        </p:nvSpPr>
        <p:spPr>
          <a:xfrm>
            <a:off x="3611738" y="6206626"/>
            <a:ext cx="8580262" cy="97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103882" y="4955822"/>
            <a:ext cx="364687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Measuring this electron’s initial energy is a direct method of electron neutrino mass measurement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3318934" y="4560712"/>
            <a:ext cx="1128888" cy="406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10909" y="2472345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Beta Energies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59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63525" y="4944999"/>
            <a:ext cx="280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Trapped electron off-center (Receive mode)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48548" y="1319795"/>
            <a:ext cx="993913" cy="4473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704261" y="774452"/>
            <a:ext cx="1071454" cy="2429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6067" y="4708524"/>
            <a:ext cx="4909812" cy="491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403" y="1116383"/>
            <a:ext cx="3946076" cy="39010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815" y="948917"/>
            <a:ext cx="4005887" cy="39676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7966" y="4934041"/>
            <a:ext cx="363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Beam forming to increase sensitivity to </a:t>
            </a:r>
            <a:r>
              <a:rPr lang="en-US" dirty="0"/>
              <a:t>that point </a:t>
            </a:r>
            <a:r>
              <a:rPr lang="en-US" dirty="0" smtClean="0"/>
              <a:t>(Transmit </a:t>
            </a:r>
            <a:r>
              <a:rPr lang="en-US" dirty="0"/>
              <a:t>mode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467100" y="5854700"/>
            <a:ext cx="513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Software: HFSS (High Frequency Structure Simulator)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040805" y="2484581"/>
            <a:ext cx="1597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E-field Magnitudes Shown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08" y="240008"/>
            <a:ext cx="11861064" cy="6486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Software Power Combining </a:t>
            </a:r>
            <a:r>
              <a:rPr lang="en-US" dirty="0" smtClean="0"/>
              <a:t>is used to identify/isolate simultaneous events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991" y="2421081"/>
            <a:ext cx="762000" cy="6858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1060" y="2574636"/>
            <a:ext cx="1597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E-field Magnitudes Shown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6" y="260790"/>
            <a:ext cx="11238763" cy="6486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Frequency Domain is only so useful for Phase III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48548" y="1319795"/>
            <a:ext cx="993913" cy="4473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07661" y="926852"/>
            <a:ext cx="1071454" cy="2429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759467" y="4860924"/>
            <a:ext cx="4909812" cy="491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22681" y="1606688"/>
            <a:ext cx="101549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Traditional Antenna Engineering is mostly in the Frequency Domain so most methods and software are optimized for frequency domain (steady-state) solutions but…</a:t>
            </a:r>
          </a:p>
          <a:p>
            <a:r>
              <a:rPr lang="en-US" sz="2400" b="1" dirty="0" smtClean="0"/>
              <a:t>Frequency Domain is very limited</a:t>
            </a:r>
          </a:p>
          <a:p>
            <a:endParaRPr lang="en-US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Can’t model axial motion of our source and/or the modulation that comes with it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Can only produce steady-state FEM solutions for single frequencies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Can only calculate coupling  to pitch=90 time-</a:t>
            </a:r>
            <a:r>
              <a:rPr lang="en-US" sz="2400" dirty="0" err="1" smtClean="0"/>
              <a:t>avg</a:t>
            </a:r>
            <a:r>
              <a:rPr lang="en-US" sz="2400" dirty="0" smtClean="0"/>
              <a:t> electrons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Cannot use current Project 9 software to model the ADC and DAQ.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91733" y="5588000"/>
            <a:ext cx="8766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we model our detector in the time-domain with only frequency domain solutions?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1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>
            <a:normAutofit/>
          </a:bodyPr>
          <a:lstStyle/>
          <a:p>
            <a:r>
              <a:rPr lang="en-US" dirty="0" smtClean="0"/>
              <a:t>Finite Impulse Response Filters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698625"/>
            <a:ext cx="76200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Calculate transfer function of antenna in frequency domain</a:t>
            </a:r>
          </a:p>
          <a:p>
            <a:r>
              <a:rPr lang="en-US" dirty="0" smtClean="0"/>
              <a:t>Use IFFT of transfer function to generate an impulse response</a:t>
            </a:r>
          </a:p>
          <a:p>
            <a:r>
              <a:rPr lang="en-US" dirty="0" smtClean="0"/>
              <a:t>Impulse Response can be used in time-domain to model the antenna’s amplitude and phase response to any arbitrary time-varying electromagnetic field</a:t>
            </a:r>
          </a:p>
          <a:p>
            <a:r>
              <a:rPr lang="en-US" dirty="0" smtClean="0"/>
              <a:t>Locust is Project 8’s simulation package</a:t>
            </a:r>
          </a:p>
          <a:p>
            <a:r>
              <a:rPr lang="en-US" dirty="0" smtClean="0"/>
              <a:t>Penny Slocum, </a:t>
            </a:r>
            <a:r>
              <a:rPr lang="en-US" dirty="0" err="1" smtClean="0"/>
              <a:t>Arina</a:t>
            </a:r>
            <a:r>
              <a:rPr lang="en-US" dirty="0" smtClean="0"/>
              <a:t> B. </a:t>
            </a:r>
            <a:r>
              <a:rPr lang="en-US" dirty="0" err="1" smtClean="0"/>
              <a:t>Telles</a:t>
            </a:r>
            <a:r>
              <a:rPr lang="en-US" dirty="0" smtClean="0"/>
              <a:t>, and </a:t>
            </a:r>
            <a:r>
              <a:rPr lang="en-US" dirty="0" err="1" smtClean="0"/>
              <a:t>Pranava</a:t>
            </a:r>
            <a:r>
              <a:rPr lang="en-US" dirty="0" smtClean="0"/>
              <a:t> T. </a:t>
            </a:r>
            <a:r>
              <a:rPr lang="en-US" dirty="0" err="1" smtClean="0"/>
              <a:t>Surukuchi</a:t>
            </a:r>
            <a:r>
              <a:rPr lang="en-US" dirty="0" smtClean="0"/>
              <a:t> use a variety of Finite Impulse Response filters in Locust, originally derived by HFSS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4180336"/>
            <a:ext cx="3708400" cy="1883946"/>
          </a:xfrm>
          <a:prstGeom prst="rect">
            <a:avLst/>
          </a:prstGeom>
        </p:spPr>
      </p:pic>
      <p:pic>
        <p:nvPicPr>
          <p:cNvPr id="12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0" y="1460700"/>
            <a:ext cx="3810000" cy="21302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93100" y="3594100"/>
            <a:ext cx="372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Transient responses of antennas to Gaussian pulse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17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19969"/>
            <a:ext cx="10515600" cy="808919"/>
          </a:xfrm>
        </p:spPr>
        <p:txBody>
          <a:bodyPr>
            <a:normAutofit/>
          </a:bodyPr>
          <a:lstStyle/>
          <a:p>
            <a:r>
              <a:rPr lang="en-US" dirty="0" smtClean="0"/>
              <a:t>Locust simulates the full Phase III detector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144889" y="1332090"/>
            <a:ext cx="835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Penny Slocum has found a way to beam-form and localize electrons in the time-domain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327" y="1890801"/>
            <a:ext cx="4434321" cy="33605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74226" y="2250672"/>
            <a:ext cx="5964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y(m)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086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19969"/>
            <a:ext cx="10515600" cy="808919"/>
          </a:xfrm>
        </p:spPr>
        <p:txBody>
          <a:bodyPr>
            <a:normAutofit/>
          </a:bodyPr>
          <a:lstStyle/>
          <a:p>
            <a:r>
              <a:rPr lang="en-US" dirty="0" smtClean="0"/>
              <a:t>Locust simulates the motion and tracking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24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144889" y="1332090"/>
            <a:ext cx="8129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Penny Slocum has found a way to beam-form and track electrons in the time-domain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91" y="1941690"/>
            <a:ext cx="5470456" cy="41459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89" y="1944933"/>
            <a:ext cx="5470456" cy="41459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4229" y="2234626"/>
            <a:ext cx="5159617" cy="34930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10300" y="6032500"/>
            <a:ext cx="5023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Phases of each array must be shifted to match CRES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66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133" y="1132609"/>
            <a:ext cx="6159135" cy="4956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174625"/>
            <a:ext cx="10515600" cy="1325563"/>
          </a:xfrm>
        </p:spPr>
        <p:txBody>
          <a:bodyPr/>
          <a:lstStyle/>
          <a:p>
            <a:r>
              <a:rPr lang="en-US" dirty="0" smtClean="0"/>
              <a:t>Locust simulates antennas in Transmit and Receive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1716"/>
            <a:ext cx="3993444" cy="4351338"/>
          </a:xfrm>
        </p:spPr>
        <p:txBody>
          <a:bodyPr/>
          <a:lstStyle/>
          <a:p>
            <a:r>
              <a:rPr lang="en-US" dirty="0" err="1" smtClean="0"/>
              <a:t>Pranava</a:t>
            </a:r>
            <a:r>
              <a:rPr lang="en-US" dirty="0" smtClean="0"/>
              <a:t> has added an ideal magnetic dipole in Locust</a:t>
            </a:r>
          </a:p>
          <a:p>
            <a:r>
              <a:rPr lang="en-US" dirty="0" smtClean="0"/>
              <a:t>This will allow us to normalize Locust with lab measurements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63" y="4333937"/>
            <a:ext cx="2550191" cy="2086177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3263900" y="3657600"/>
            <a:ext cx="5765800" cy="12573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5410" y="5503026"/>
            <a:ext cx="2369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Generates an over-simplified version of CRES field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912428" y="1402773"/>
            <a:ext cx="4364182" cy="4177146"/>
          </a:xfrm>
          <a:prstGeom prst="ellipse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9061811">
            <a:off x="6005946" y="1558637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antennas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5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4625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Challenges of Phase III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52" y="496711"/>
            <a:ext cx="6124712" cy="562380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73" y="1430036"/>
            <a:ext cx="4586260" cy="49799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2114" y="4836230"/>
            <a:ext cx="85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linear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00365" y="1259978"/>
            <a:ext cx="109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Elliptical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03500" y="1003300"/>
            <a:ext cx="300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CRES Free-fields contain complicated polarizations and time-dependence that is very hard to couple to linearly polarized structures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000561" y="3883088"/>
            <a:ext cx="2251327" cy="3185157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4013200" y="3822700"/>
            <a:ext cx="0" cy="774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79700" y="2933700"/>
            <a:ext cx="2412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Motion produces Doppler modulation and Amplitude modulation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76700" y="3987800"/>
                <a:ext cx="2446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700" y="3987800"/>
                <a:ext cx="244682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7500" r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626600" y="4902200"/>
            <a:ext cx="187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Currents on metal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442200" y="241300"/>
            <a:ext cx="2842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 Field Phasors Shown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4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222" y="218370"/>
            <a:ext cx="10515600" cy="6057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Synthesizing CRES Antenna for Array Tests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953" y="1110545"/>
            <a:ext cx="6648760" cy="53141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5978" y="2840566"/>
            <a:ext cx="4538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we make an antenna that can simulate the radiation off a single electron in a cyclotron state?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959600" y="977900"/>
            <a:ext cx="4476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E-field Magnitudes in space surrounding CRES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51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67" y="2218690"/>
            <a:ext cx="2914650" cy="17716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47" y="3913576"/>
            <a:ext cx="2962275" cy="1800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139914"/>
            <a:ext cx="10515600" cy="4504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Yes: Turnstile Antenna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260" y="495271"/>
            <a:ext cx="7367740" cy="58610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82336" y="3530278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336" y="3530278"/>
                <a:ext cx="497187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40387" y="4411883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387" y="4411883"/>
                <a:ext cx="497187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30994" y="4460468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994" y="4460468"/>
                <a:ext cx="49718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40386" y="3607393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386" y="3607393"/>
                <a:ext cx="497187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67" y="692140"/>
            <a:ext cx="5573228" cy="1424745"/>
          </a:xfrm>
        </p:spPr>
        <p:txBody>
          <a:bodyPr>
            <a:normAutofit/>
          </a:bodyPr>
          <a:lstStyle/>
          <a:p>
            <a:r>
              <a:rPr lang="en-US" sz="1800" dirty="0" smtClean="0"/>
              <a:t>Generates full field</a:t>
            </a:r>
          </a:p>
          <a:p>
            <a:r>
              <a:rPr lang="en-US" sz="1800" dirty="0" smtClean="0"/>
              <a:t>Requires 4 single-ended signals</a:t>
            </a:r>
          </a:p>
          <a:p>
            <a:r>
              <a:rPr lang="en-US" sz="1800" dirty="0" smtClean="0"/>
              <a:t>Ferrous Tubes enhance magnetic dipole radiative moment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27415" y="2399211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15" y="2399211"/>
                <a:ext cx="497187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4265" y="3341643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65" y="3341643"/>
                <a:ext cx="497187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72322" y="4056986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322" y="4056986"/>
                <a:ext cx="497187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60747" y="5036529"/>
                <a:ext cx="497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747" y="5036529"/>
                <a:ext cx="497187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12728" y="5803544"/>
            <a:ext cx="3476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2-differential modes, in quadrature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479523" y="1619794"/>
            <a:ext cx="477140" cy="2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915" y="78025"/>
            <a:ext cx="6325085" cy="35144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13" y="2938915"/>
            <a:ext cx="4458393" cy="354459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03383" y="812677"/>
            <a:ext cx="1709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Turnstile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9593583" y="4304161"/>
            <a:ext cx="1300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CRES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127000" y="2921000"/>
            <a:ext cx="64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Volts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177800" y="4546600"/>
            <a:ext cx="64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7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711" y="207081"/>
            <a:ext cx="10515600" cy="5831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Synthetic CRES Antenna for Array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283758"/>
            <a:ext cx="6081889" cy="4351338"/>
          </a:xfrm>
        </p:spPr>
        <p:txBody>
          <a:bodyPr/>
          <a:lstStyle/>
          <a:p>
            <a:r>
              <a:rPr lang="en-US" dirty="0" smtClean="0"/>
              <a:t>Turnstile is essentially a mono-pole moment spinning around at 26 GHz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86" y="2504689"/>
            <a:ext cx="6431334" cy="326662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201" y="691641"/>
            <a:ext cx="5127802" cy="57059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21511" y="3657037"/>
            <a:ext cx="2630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Design for fabrication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06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429" y="2209226"/>
            <a:ext cx="3439331" cy="232843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90943" y="3036521"/>
            <a:ext cx="1965755" cy="2851237"/>
          </a:xfrm>
          <a:prstGeom prst="roundRect">
            <a:avLst>
              <a:gd name="adj" fmla="val 904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62" y="140789"/>
            <a:ext cx="10515600" cy="6157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Cyclotron Radiation Emission Spectroscopy (CRES)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loud 3"/>
              <p:cNvSpPr/>
              <p:nvPr/>
            </p:nvSpPr>
            <p:spPr>
              <a:xfrm>
                <a:off x="1542995" y="3459358"/>
                <a:ext cx="1327426" cy="956508"/>
              </a:xfrm>
              <a:prstGeom prst="cloud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     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  <m:e>
                              <m:r>
                                <m:rPr>
                                  <m:nor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sPre>
                        </m:e>
                        <m:sub/>
                      </m:sSub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loud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995" y="3459358"/>
                <a:ext cx="1327426" cy="956508"/>
              </a:xfrm>
              <a:prstGeom prst="cloud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088406" y="2692765"/>
            <a:ext cx="1836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Detector Concept</a:t>
            </a:r>
            <a:endParaRPr 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3009444" y="3221300"/>
            <a:ext cx="435862" cy="612919"/>
            <a:chOff x="2966366" y="1731548"/>
            <a:chExt cx="435862" cy="612919"/>
          </a:xfrm>
        </p:grpSpPr>
        <p:sp>
          <p:nvSpPr>
            <p:cNvPr id="44" name="Trapezoid 43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 rot="10800000">
            <a:off x="502335" y="3221299"/>
            <a:ext cx="435862" cy="612919"/>
            <a:chOff x="2966366" y="1731548"/>
            <a:chExt cx="435862" cy="612919"/>
          </a:xfrm>
        </p:grpSpPr>
        <p:sp>
          <p:nvSpPr>
            <p:cNvPr id="50" name="Trapezoid 49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Connector 55"/>
          <p:cNvCxnSpPr>
            <a:stCxn id="116" idx="0"/>
          </p:cNvCxnSpPr>
          <p:nvPr/>
        </p:nvCxnSpPr>
        <p:spPr>
          <a:xfrm flipV="1">
            <a:off x="586001" y="2557354"/>
            <a:ext cx="0" cy="296177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86003" y="2557354"/>
            <a:ext cx="277337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3360736" y="2564725"/>
            <a:ext cx="903" cy="29360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3359382" y="2557354"/>
            <a:ext cx="827144" cy="301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Rectangle 3074"/>
          <p:cNvSpPr/>
          <p:nvPr/>
        </p:nvSpPr>
        <p:spPr>
          <a:xfrm>
            <a:off x="4186526" y="2208068"/>
            <a:ext cx="1158500" cy="69660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Amplifier/Digitizer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3009443" y="4144448"/>
            <a:ext cx="435862" cy="612919"/>
            <a:chOff x="2966366" y="1731548"/>
            <a:chExt cx="435862" cy="612919"/>
          </a:xfrm>
        </p:grpSpPr>
        <p:sp>
          <p:nvSpPr>
            <p:cNvPr id="81" name="Trapezoid 80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009443" y="5087364"/>
            <a:ext cx="435862" cy="612919"/>
            <a:chOff x="2966366" y="1731548"/>
            <a:chExt cx="435862" cy="612919"/>
          </a:xfrm>
        </p:grpSpPr>
        <p:sp>
          <p:nvSpPr>
            <p:cNvPr id="84" name="Trapezoid 83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 rot="10800000">
            <a:off x="502336" y="4154450"/>
            <a:ext cx="435862" cy="612919"/>
            <a:chOff x="2966366" y="1731548"/>
            <a:chExt cx="435862" cy="612919"/>
          </a:xfrm>
        </p:grpSpPr>
        <p:sp>
          <p:nvSpPr>
            <p:cNvPr id="112" name="Trapezoid 111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/>
          <p:cNvGrpSpPr/>
          <p:nvPr/>
        </p:nvGrpSpPr>
        <p:grpSpPr>
          <a:xfrm rot="10800000">
            <a:off x="502335" y="5077605"/>
            <a:ext cx="435862" cy="612919"/>
            <a:chOff x="2966366" y="1731548"/>
            <a:chExt cx="435862" cy="612919"/>
          </a:xfrm>
        </p:grpSpPr>
        <p:sp>
          <p:nvSpPr>
            <p:cNvPr id="115" name="Trapezoid 114"/>
            <p:cNvSpPr/>
            <p:nvPr/>
          </p:nvSpPr>
          <p:spPr>
            <a:xfrm rot="5400000">
              <a:off x="2794171" y="1903743"/>
              <a:ext cx="612919" cy="268529"/>
            </a:xfrm>
            <a:prstGeom prst="trapezoid">
              <a:avLst>
                <a:gd name="adj" fmla="val 710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234896" y="1902941"/>
              <a:ext cx="167332" cy="2718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8" name="Arc 3087"/>
          <p:cNvSpPr/>
          <p:nvPr/>
        </p:nvSpPr>
        <p:spPr>
          <a:xfrm>
            <a:off x="1453395" y="4407177"/>
            <a:ext cx="1050643" cy="1050643"/>
          </a:xfrm>
          <a:prstGeom prst="arc">
            <a:avLst>
              <a:gd name="adj1" fmla="val 19402499"/>
              <a:gd name="adj2" fmla="val 1973461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Arc 133"/>
          <p:cNvSpPr/>
          <p:nvPr/>
        </p:nvSpPr>
        <p:spPr>
          <a:xfrm rot="10010321">
            <a:off x="1819936" y="4408207"/>
            <a:ext cx="1050643" cy="1050643"/>
          </a:xfrm>
          <a:prstGeom prst="arc">
            <a:avLst>
              <a:gd name="adj1" fmla="val 19953862"/>
              <a:gd name="adj2" fmla="val 2463767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Arc 134"/>
          <p:cNvSpPr/>
          <p:nvPr/>
        </p:nvSpPr>
        <p:spPr>
          <a:xfrm rot="10219026">
            <a:off x="1659136" y="4426760"/>
            <a:ext cx="1050643" cy="1050643"/>
          </a:xfrm>
          <a:prstGeom prst="arc">
            <a:avLst>
              <a:gd name="adj1" fmla="val 18544522"/>
              <a:gd name="adj2" fmla="val 3234988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Arc 135"/>
          <p:cNvSpPr/>
          <p:nvPr/>
        </p:nvSpPr>
        <p:spPr>
          <a:xfrm>
            <a:off x="1609234" y="4390498"/>
            <a:ext cx="1050643" cy="1050643"/>
          </a:xfrm>
          <a:prstGeom prst="arc">
            <a:avLst>
              <a:gd name="adj1" fmla="val 18544522"/>
              <a:gd name="adj2" fmla="val 3234988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3473879" y="4248386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antennas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448968" y="832994"/>
            <a:ext cx="11294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New Spectroscopy Technique:  </a:t>
            </a:r>
            <a:r>
              <a:rPr lang="en-US" sz="2000" dirty="0" err="1" smtClean="0"/>
              <a:t>Formaggio</a:t>
            </a:r>
            <a:r>
              <a:rPr lang="en-US" sz="2000" dirty="0" smtClean="0"/>
              <a:t> and </a:t>
            </a:r>
            <a:r>
              <a:rPr lang="en-US" sz="2000" dirty="0" err="1" smtClean="0"/>
              <a:t>Monreal</a:t>
            </a:r>
            <a:r>
              <a:rPr lang="en-US" sz="2000" dirty="0" smtClean="0"/>
              <a:t>, Phys. Rev. D 80, 051301 (R), 2009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Magnetically Trapped Electron in a cyclotron state emits K-band (26GHz) radiation in a 1 Tesla field</a:t>
            </a:r>
          </a:p>
        </p:txBody>
      </p:sp>
      <p:sp>
        <p:nvSpPr>
          <p:cNvPr id="18" name="Oval 17"/>
          <p:cNvSpPr/>
          <p:nvPr/>
        </p:nvSpPr>
        <p:spPr>
          <a:xfrm>
            <a:off x="1935254" y="4767401"/>
            <a:ext cx="344437" cy="34443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131027" y="3101550"/>
            <a:ext cx="1622372" cy="12148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131027" y="5691657"/>
            <a:ext cx="1622372" cy="12148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450929" y="5491265"/>
            <a:ext cx="966803" cy="369332"/>
          </a:xfrm>
          <a:prstGeom prst="rect">
            <a:avLst/>
          </a:prstGeom>
          <a:noFill/>
          <a:effectLst>
            <a:glow rad="3175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glow rad="139700">
                    <a:schemeClr val="accent2">
                      <a:lumMod val="60000"/>
                      <a:lumOff val="40000"/>
                      <a:alpha val="84000"/>
                    </a:schemeClr>
                  </a:glow>
                </a:effectLst>
              </a:rPr>
              <a:t>Trap coil</a:t>
            </a:r>
            <a:endParaRPr lang="en-US" dirty="0">
              <a:effectLst>
                <a:glow rad="139700">
                  <a:schemeClr val="accent2">
                    <a:lumMod val="60000"/>
                    <a:lumOff val="40000"/>
                    <a:alpha val="84000"/>
                  </a:schemeClr>
                </a:glo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79676" y="3055837"/>
            <a:ext cx="966803" cy="369332"/>
          </a:xfrm>
          <a:prstGeom prst="rect">
            <a:avLst/>
          </a:prstGeom>
          <a:noFill/>
          <a:effectLst>
            <a:glow rad="3175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glow rad="139700">
                    <a:schemeClr val="accent2">
                      <a:lumMod val="60000"/>
                      <a:lumOff val="40000"/>
                      <a:alpha val="84000"/>
                    </a:schemeClr>
                  </a:glow>
                </a:effectLst>
              </a:rPr>
              <a:t>Trap coil</a:t>
            </a:r>
            <a:endParaRPr lang="en-US" dirty="0">
              <a:effectLst>
                <a:glow rad="139700">
                  <a:schemeClr val="accent2">
                    <a:lumMod val="60000"/>
                    <a:lumOff val="40000"/>
                    <a:alpha val="84000"/>
                  </a:schemeClr>
                </a:glow>
              </a:effectLst>
            </a:endParaRPr>
          </a:p>
        </p:txBody>
      </p:sp>
      <p:cxnSp>
        <p:nvCxnSpPr>
          <p:cNvPr id="64" name="Straight Arrow Connector 63"/>
          <p:cNvCxnSpPr>
            <a:stCxn id="18" idx="0"/>
          </p:cNvCxnSpPr>
          <p:nvPr/>
        </p:nvCxnSpPr>
        <p:spPr>
          <a:xfrm flipV="1">
            <a:off x="2107473" y="2022378"/>
            <a:ext cx="5230305" cy="27450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ircle"/>
          <p:cNvSpPr/>
          <p:nvPr/>
        </p:nvSpPr>
        <p:spPr>
          <a:xfrm>
            <a:off x="8076052" y="3662825"/>
            <a:ext cx="187718" cy="209137"/>
          </a:xfrm>
          <a:prstGeom prst="ellipse">
            <a:avLst/>
          </a:prstGeom>
          <a:gradFill flip="none" rotWithShape="1">
            <a:gsLst>
              <a:gs pos="0">
                <a:srgbClr val="FFFB00"/>
              </a:gs>
              <a:gs pos="100000">
                <a:srgbClr val="929000"/>
              </a:gs>
            </a:gsLst>
            <a:path path="shape">
              <a:fillToRect l="75627" t="39381" r="24372" b="60618"/>
            </a:path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wrap="square" lIns="35719" tIns="35719" rIns="35719" bIns="35719" numCol="1" anchor="ctr">
            <a:noAutofit/>
          </a:bodyPr>
          <a:lstStyle/>
          <a:p>
            <a:pPr>
              <a:defRPr sz="24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87"/>
          </a:p>
        </p:txBody>
      </p:sp>
      <p:sp>
        <p:nvSpPr>
          <p:cNvPr id="76" name="Circle"/>
          <p:cNvSpPr/>
          <p:nvPr/>
        </p:nvSpPr>
        <p:spPr>
          <a:xfrm>
            <a:off x="2061271" y="4869505"/>
            <a:ext cx="88306" cy="110235"/>
          </a:xfrm>
          <a:prstGeom prst="ellipse">
            <a:avLst/>
          </a:prstGeom>
          <a:gradFill flip="none" rotWithShape="1">
            <a:gsLst>
              <a:gs pos="0">
                <a:srgbClr val="FFFB00"/>
              </a:gs>
              <a:gs pos="100000">
                <a:srgbClr val="929000"/>
              </a:gs>
            </a:gsLst>
            <a:path path="shape">
              <a:fillToRect l="75627" t="39381" r="24372" b="60618"/>
            </a:path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wrap="square" lIns="35719" tIns="35719" rIns="35719" bIns="35719" numCol="1" anchor="ctr">
            <a:noAutofit/>
          </a:bodyPr>
          <a:lstStyle/>
          <a:p>
            <a:pPr>
              <a:defRPr sz="24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87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061271" y="4461851"/>
            <a:ext cx="13152" cy="257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Explosion 2 32"/>
          <p:cNvSpPr/>
          <p:nvPr/>
        </p:nvSpPr>
        <p:spPr>
          <a:xfrm>
            <a:off x="1818682" y="4078809"/>
            <a:ext cx="435752" cy="495437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/>
          <p:cNvCxnSpPr>
            <a:endCxn id="58" idx="4"/>
          </p:cNvCxnSpPr>
          <p:nvPr/>
        </p:nvCxnSpPr>
        <p:spPr>
          <a:xfrm flipV="1">
            <a:off x="2125422" y="4808679"/>
            <a:ext cx="6413912" cy="2938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829283" y="2096329"/>
            <a:ext cx="1742904" cy="468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B050"/>
                </a:solidFill>
              </a:rPr>
              <a:t>Grad-B Motion</a:t>
            </a:r>
            <a:endParaRPr lang="en-US" sz="1600" dirty="0"/>
          </a:p>
        </p:txBody>
      </p:sp>
      <p:sp>
        <p:nvSpPr>
          <p:cNvPr id="41" name="Up Arrow 40"/>
          <p:cNvSpPr/>
          <p:nvPr/>
        </p:nvSpPr>
        <p:spPr>
          <a:xfrm>
            <a:off x="1131027" y="3834219"/>
            <a:ext cx="235065" cy="1023339"/>
          </a:xfrm>
          <a:prstGeom prst="upArrow">
            <a:avLst>
              <a:gd name="adj1" fmla="val 29740"/>
              <a:gd name="adj2" fmla="val 8039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20163" y="4859109"/>
                <a:ext cx="2114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63" y="4859109"/>
                <a:ext cx="211404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29412" r="-2352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Picture 9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7965" y="4965060"/>
            <a:ext cx="4768261" cy="11214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645160" y="5573067"/>
            <a:ext cx="783772" cy="65606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429150" y="1746812"/>
            <a:ext cx="4220367" cy="30618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>
            <a:off x="8717795" y="2048679"/>
            <a:ext cx="2392677" cy="1958519"/>
          </a:xfrm>
          <a:prstGeom prst="arc">
            <a:avLst>
              <a:gd name="adj1" fmla="val 19402499"/>
              <a:gd name="adj2" fmla="val 1973461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>
            <a:off x="8873634" y="2032000"/>
            <a:ext cx="2392677" cy="1958519"/>
          </a:xfrm>
          <a:prstGeom prst="arc">
            <a:avLst>
              <a:gd name="adj1" fmla="val 18544522"/>
              <a:gd name="adj2" fmla="val 3234988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>
            <a:off x="9014747" y="1964267"/>
            <a:ext cx="2330588" cy="2110919"/>
          </a:xfrm>
          <a:prstGeom prst="arc">
            <a:avLst>
              <a:gd name="adj1" fmla="val 18544522"/>
              <a:gd name="adj2" fmla="val 3234988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096977" y="2777067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 GHz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4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1" grpId="0" animBg="1"/>
      <p:bldP spid="40" grpId="0" animBg="1"/>
      <p:bldP spid="7" grpId="0" animBg="1"/>
      <p:bldP spid="58" grpId="0" animBg="1"/>
      <p:bldP spid="67" grpId="0" animBg="1"/>
      <p:bldP spid="68" grpId="0" animBg="1"/>
      <p:bldP spid="69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0025"/>
            <a:ext cx="10515600" cy="854075"/>
          </a:xfrm>
        </p:spPr>
        <p:txBody>
          <a:bodyPr/>
          <a:lstStyle/>
          <a:p>
            <a:r>
              <a:rPr lang="en-US" dirty="0" smtClean="0"/>
              <a:t>The point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30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68" y="1193800"/>
            <a:ext cx="7277207" cy="4451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86700" y="635000"/>
            <a:ext cx="4305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Good Coupling over max amount of pitch angles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Good detection volume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High count rate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High statistics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High mass sensitivity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340600" y="2984500"/>
            <a:ext cx="1028700" cy="88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8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I and II have demonstrated CRES in a small volume</a:t>
            </a:r>
          </a:p>
          <a:p>
            <a:r>
              <a:rPr lang="en-US" dirty="0" smtClean="0"/>
              <a:t>Phase III is CRES in a large volume and the free-fields are challenging to couple to with conventional antenna engineering</a:t>
            </a:r>
          </a:p>
          <a:p>
            <a:r>
              <a:rPr lang="en-US" dirty="0" smtClean="0"/>
              <a:t>Locust is a powerful simulation package that is aiding us in the design of phase III</a:t>
            </a:r>
          </a:p>
          <a:p>
            <a:r>
              <a:rPr lang="en-US" dirty="0" smtClean="0"/>
              <a:t>Locust now has Antennas FIR filters for transmit and receive</a:t>
            </a:r>
          </a:p>
          <a:p>
            <a:r>
              <a:rPr lang="en-US" dirty="0" err="1" smtClean="0"/>
              <a:t>Synthtic</a:t>
            </a:r>
            <a:r>
              <a:rPr lang="en-US" dirty="0" smtClean="0"/>
              <a:t> CRES Transmitter will aid in the array design and Locust calibration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Luiz, Penny, Mark, </a:t>
            </a:r>
            <a:r>
              <a:rPr lang="en-US" dirty="0" err="1" smtClean="0"/>
              <a:t>Maurio</a:t>
            </a:r>
            <a:r>
              <a:rPr lang="en-US" dirty="0" smtClean="0"/>
              <a:t>, and Brent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8AD8-8B65-4C36-8A2F-7FDF9C4E7C75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593975"/>
            <a:ext cx="64770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8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47" y="652447"/>
            <a:ext cx="8330854" cy="52684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10578" y="3706035"/>
            <a:ext cx="4798423" cy="2398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4828"/>
            <a:ext cx="10515600" cy="6717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Project 8 Collaboration – 10 Institutions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4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53230" y="682591"/>
            <a:ext cx="5071337" cy="557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924" y="1318224"/>
            <a:ext cx="4398871" cy="28474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434591" y="692203"/>
            <a:ext cx="2866371" cy="47284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10578" y="3574956"/>
            <a:ext cx="4642652" cy="84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323" y="3611598"/>
            <a:ext cx="3888909" cy="25878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9069" y="4424507"/>
            <a:ext cx="3786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Supported by the NSF and the DOE Office of Nuclear Physics</a:t>
            </a:r>
            <a:endParaRPr lang="en-US" sz="1400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929630"/>
            <a:ext cx="1547043" cy="116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0908" y="4898147"/>
            <a:ext cx="1590485" cy="123496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65975" y="4145950"/>
            <a:ext cx="4209117" cy="273553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21746" y="4424507"/>
            <a:ext cx="296892" cy="1721801"/>
          </a:xfrm>
          <a:prstGeom prst="rect">
            <a:avLst/>
          </a:prstGeom>
          <a:pattFill prst="dkVert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8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345682" y="4424507"/>
            <a:ext cx="296892" cy="1721801"/>
          </a:xfrm>
          <a:prstGeom prst="rect">
            <a:avLst/>
          </a:prstGeom>
          <a:pattFill prst="dkVert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8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08" y="242577"/>
            <a:ext cx="10515600" cy="863918"/>
          </a:xfrm>
        </p:spPr>
        <p:txBody>
          <a:bodyPr>
            <a:normAutofit/>
          </a:bodyPr>
          <a:lstStyle/>
          <a:p>
            <a:r>
              <a:rPr lang="en-US" dirty="0" smtClean="0"/>
              <a:t>Project 8 Long Term Logistics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5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90807" y="3157576"/>
            <a:ext cx="188352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Currently Running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90807" y="4184477"/>
            <a:ext cx="247917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Currently Designing</a:t>
            </a:r>
            <a:endParaRPr lang="en-US" dirty="0"/>
          </a:p>
        </p:txBody>
      </p:sp>
      <p:sp>
        <p:nvSpPr>
          <p:cNvPr id="5" name="Left Arrow 4"/>
          <p:cNvSpPr/>
          <p:nvPr/>
        </p:nvSpPr>
        <p:spPr>
          <a:xfrm>
            <a:off x="8989073" y="3213762"/>
            <a:ext cx="301734" cy="256960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8989073" y="4240663"/>
            <a:ext cx="301734" cy="25696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290807" y="5259876"/>
            <a:ext cx="247917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Currently Designing</a:t>
            </a:r>
            <a:endParaRPr lang="en-US" dirty="0"/>
          </a:p>
        </p:txBody>
      </p:sp>
      <p:sp>
        <p:nvSpPr>
          <p:cNvPr id="13" name="Left Arrow 12"/>
          <p:cNvSpPr/>
          <p:nvPr/>
        </p:nvSpPr>
        <p:spPr>
          <a:xfrm>
            <a:off x="8989073" y="5316062"/>
            <a:ext cx="301734" cy="25696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Table"/>
          <p:cNvGraphicFramePr/>
          <p:nvPr>
            <p:extLst/>
          </p:nvPr>
        </p:nvGraphicFramePr>
        <p:xfrm>
          <a:off x="642075" y="1519729"/>
          <a:ext cx="8205802" cy="452633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216071"/>
                <a:gridCol w="1312601"/>
                <a:gridCol w="2117238"/>
                <a:gridCol w="977348"/>
                <a:gridCol w="2582544"/>
              </a:tblGrid>
              <a:tr h="5143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600"/>
                      </a:pP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Timeline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Scientific</a:t>
                      </a:r>
                      <a:r>
                        <a:rPr lang="en-US"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Goal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Source</a:t>
                      </a:r>
                      <a:endParaRPr sz="180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R&amp;D</a:t>
                      </a:r>
                      <a:r>
                        <a:rPr lang="en-US"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Milestone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</a:tr>
              <a:tr h="689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Phase I</a:t>
                      </a:r>
                      <a:endParaRPr sz="180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2010-2016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Proof of Principle; Kr spectrum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baseline="31999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83m</a:t>
                      </a:r>
                      <a:r>
                        <a:rPr sz="1800" b="0" cap="none" spc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Kr</a:t>
                      </a:r>
                      <a:endParaRPr sz="180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Single </a:t>
                      </a: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Electron</a:t>
                      </a:r>
                      <a:r>
                        <a:rPr lang="en-US" sz="1800" b="0" cap="none" spc="0" baseline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Detection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</a:tr>
              <a:tr h="900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Phase II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2016-201</a:t>
                      </a:r>
                      <a:r>
                        <a:rPr lang="en-US"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9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T-He Mass Difference</a:t>
                      </a:r>
                    </a:p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sz="1800" b="0" cap="none" spc="0" dirty="0" err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Kurie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plot)</a:t>
                      </a:r>
                    </a:p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</a:t>
                      </a:r>
                      <a:r>
                        <a:rPr sz="1800" b="0" cap="none" spc="0" baseline="-5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𝜈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≲ 10-100 eV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</a:t>
                      </a:r>
                      <a:r>
                        <a:rPr sz="1800" b="0" cap="none" spc="0" baseline="-5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</a:t>
                      </a:r>
                      <a:endParaRPr sz="1800" b="0" cap="none" spc="0" baseline="-5999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Tritium cell
systematic studies
(B-field calibration)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</a:tr>
              <a:tr h="689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Phase III</a:t>
                      </a:r>
                      <a:endParaRPr sz="1800" b="0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201</a:t>
                      </a:r>
                      <a:r>
                        <a:rPr lang="en-US"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7</a:t>
                      </a:r>
                      <a:r>
                        <a:rPr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-202</a:t>
                      </a:r>
                      <a:r>
                        <a:rPr lang="en-US" sz="1800" b="0" cap="none" spc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</a:t>
                      </a:r>
                      <a:r>
                        <a:rPr sz="1800" b="0" cap="none" spc="0" baseline="-5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𝜈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≲ 2 eV</a:t>
                      </a:r>
                    </a:p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(competitive limits)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</a:t>
                      </a:r>
                      <a:r>
                        <a:rPr sz="1800" b="0" cap="none" spc="0" baseline="-5999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</a:t>
                      </a:r>
                      <a:endParaRPr sz="1800" b="0" cap="none" spc="0" baseline="-5999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large volume
new receiver design
(not waveguide)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</a:tr>
              <a:tr h="11105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Phase IV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2018+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</a:t>
                      </a:r>
                      <a:r>
                        <a:rPr sz="1800" b="0" cap="none" spc="0" baseline="-5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𝜈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≲ 40 </a:t>
                      </a:r>
                      <a:r>
                        <a:rPr sz="1800" b="0" cap="none" spc="0" dirty="0" err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meV</a:t>
                      </a:r>
                      <a:endParaRPr sz="1800" b="0" cap="none" spc="0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Measure m</a:t>
                      </a:r>
                      <a:r>
                        <a:rPr sz="1800" b="0" cap="none" spc="0" baseline="-5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𝜈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 or determine normal hierarchy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1800"/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T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Helvetica"/>
                        <a:cs typeface="Helvetica"/>
                      </a:endParaRP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Arial Narrow"/>
                          <a:cs typeface="Arial Narrow"/>
                        </a:defRPr>
                      </a:lvl9pPr>
                    </a:lstStyle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Atomic T source and trap</a:t>
                      </a:r>
                    </a:p>
                    <a:p>
                      <a:pPr algn="ctr" defTabSz="914400">
                        <a:defRPr sz="2400" b="1">
                          <a:latin typeface="Helvetica"/>
                          <a:ea typeface="Helvetica"/>
                          <a:cs typeface="Helvetica"/>
                        </a:defRPr>
                      </a:pP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large scale (100 m</a:t>
                      </a:r>
                      <a:r>
                        <a:rPr sz="1800" b="0" cap="none" spc="0" baseline="31999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sz="1800" b="0" cap="none" spc="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) control channel count</a:t>
                      </a:r>
                      <a:endParaRPr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50800" marR="50800" marT="50800" marB="50800" anchor="ctr" horzOverflow="overflow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290807" y="2189582"/>
            <a:ext cx="12148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Completed</a:t>
            </a:r>
            <a:endParaRPr lang="en-US" dirty="0"/>
          </a:p>
        </p:txBody>
      </p:sp>
      <p:sp>
        <p:nvSpPr>
          <p:cNvPr id="15" name="Left Arrow 14"/>
          <p:cNvSpPr/>
          <p:nvPr/>
        </p:nvSpPr>
        <p:spPr>
          <a:xfrm>
            <a:off x="8989073" y="2245768"/>
            <a:ext cx="301734" cy="256960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74133" y="3872089"/>
            <a:ext cx="11525956" cy="10837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4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992" y="283588"/>
            <a:ext cx="7749208" cy="760308"/>
          </a:xfrm>
        </p:spPr>
        <p:txBody>
          <a:bodyPr/>
          <a:lstStyle/>
          <a:p>
            <a:r>
              <a:rPr lang="en-US" dirty="0" smtClean="0"/>
              <a:t>Project 8 Detector (Phase I and II)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58" y="1304820"/>
            <a:ext cx="6659458" cy="448910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6403422" y="4325313"/>
            <a:ext cx="1750510" cy="74153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079379" y="2967320"/>
            <a:ext cx="3175915" cy="10231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85137" y="2996770"/>
            <a:ext cx="6433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</a:t>
            </a:r>
          </a:p>
          <a:p>
            <a:pPr algn="ctr"/>
            <a:r>
              <a:rPr lang="en-US" dirty="0" smtClean="0"/>
              <a:t>Trap </a:t>
            </a:r>
          </a:p>
          <a:p>
            <a:pPr algn="ctr"/>
            <a:r>
              <a:rPr lang="en-US" dirty="0" smtClean="0"/>
              <a:t>Coils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7985928" y="2820737"/>
            <a:ext cx="675727" cy="566769"/>
          </a:xfrm>
          <a:prstGeom prst="straightConnector1">
            <a:avLst/>
          </a:prstGeom>
          <a:ln w="25400">
            <a:solidFill>
              <a:srgbClr val="C5E0B4"/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903640" y="1543588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hase II insert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244396" y="1984102"/>
            <a:ext cx="1909536" cy="188401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468455" y="1639482"/>
            <a:ext cx="1167620" cy="104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7985928" y="2382020"/>
            <a:ext cx="662377" cy="917006"/>
          </a:xfrm>
          <a:prstGeom prst="straightConnector1">
            <a:avLst/>
          </a:prstGeom>
          <a:ln w="25400">
            <a:solidFill>
              <a:srgbClr val="C5E0B4"/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961981" y="3648145"/>
            <a:ext cx="699674" cy="505994"/>
          </a:xfrm>
          <a:prstGeom prst="straightConnector1">
            <a:avLst/>
          </a:prstGeom>
          <a:ln w="25400">
            <a:solidFill>
              <a:srgbClr val="C5E0B4"/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961981" y="3566395"/>
            <a:ext cx="686324" cy="130549"/>
          </a:xfrm>
          <a:prstGeom prst="straightConnector1">
            <a:avLst/>
          </a:prstGeom>
          <a:ln w="25400">
            <a:solidFill>
              <a:srgbClr val="C5E0B4"/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7973484" y="3260164"/>
            <a:ext cx="688171" cy="231306"/>
          </a:xfrm>
          <a:prstGeom prst="straightConnector1">
            <a:avLst/>
          </a:prstGeom>
          <a:ln w="25400">
            <a:solidFill>
              <a:srgbClr val="C5E0B4"/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369719" y="154807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 I insert</a:t>
            </a:r>
            <a:endParaRPr lang="en-US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9255109" y="3387506"/>
            <a:ext cx="0" cy="1046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9255109" y="2116507"/>
            <a:ext cx="0" cy="921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993878" y="3015369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1841118" y="2909726"/>
            <a:ext cx="0" cy="4172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1841118" y="2231344"/>
            <a:ext cx="0" cy="436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1577611" y="2578948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sp>
        <p:nvSpPr>
          <p:cNvPr id="57" name="Left Arrow 56"/>
          <p:cNvSpPr/>
          <p:nvPr/>
        </p:nvSpPr>
        <p:spPr>
          <a:xfrm>
            <a:off x="8949378" y="2005627"/>
            <a:ext cx="423314" cy="1080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eft Arrow 57"/>
          <p:cNvSpPr/>
          <p:nvPr/>
        </p:nvSpPr>
        <p:spPr>
          <a:xfrm>
            <a:off x="8944546" y="4433720"/>
            <a:ext cx="423314" cy="1080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Left Arrow 58"/>
          <p:cNvSpPr/>
          <p:nvPr/>
        </p:nvSpPr>
        <p:spPr>
          <a:xfrm>
            <a:off x="11526338" y="3326965"/>
            <a:ext cx="423314" cy="1080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eft Arrow 59"/>
          <p:cNvSpPr/>
          <p:nvPr/>
        </p:nvSpPr>
        <p:spPr>
          <a:xfrm>
            <a:off x="11526338" y="2113661"/>
            <a:ext cx="423314" cy="1080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7158" y="1931422"/>
            <a:ext cx="902649" cy="1738926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9619005" y="2461371"/>
            <a:ext cx="6433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</a:t>
            </a:r>
          </a:p>
          <a:p>
            <a:pPr algn="ctr"/>
            <a:r>
              <a:rPr lang="en-US" dirty="0" smtClean="0"/>
              <a:t>Trap </a:t>
            </a:r>
          </a:p>
          <a:p>
            <a:pPr algn="ctr"/>
            <a:r>
              <a:rPr lang="en-US" dirty="0" smtClean="0"/>
              <a:t>Coils</a:t>
            </a:r>
            <a:endParaRPr lang="en-US" dirty="0"/>
          </a:p>
        </p:txBody>
      </p:sp>
      <p:cxnSp>
        <p:nvCxnSpPr>
          <p:cNvPr id="63" name="Straight Arrow Connector 62"/>
          <p:cNvCxnSpPr/>
          <p:nvPr/>
        </p:nvCxnSpPr>
        <p:spPr>
          <a:xfrm flipV="1">
            <a:off x="10209691" y="2351067"/>
            <a:ext cx="825826" cy="426866"/>
          </a:xfrm>
          <a:prstGeom prst="straightConnector1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10185744" y="3094778"/>
            <a:ext cx="720047" cy="112124"/>
          </a:xfrm>
          <a:prstGeom prst="straightConnector1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10197247" y="2787065"/>
            <a:ext cx="677615" cy="151038"/>
          </a:xfrm>
          <a:prstGeom prst="straightConnector1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  <a:tailEnd type="triangle" w="lg" len="lg"/>
          </a:ln>
          <a:effectLst>
            <a:glow rad="25400">
              <a:schemeClr val="tx1">
                <a:alpha val="2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071556" y="5508978"/>
            <a:ext cx="3501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 III Insert will be much bigger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0718" y="5590309"/>
            <a:ext cx="2540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University of Washington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2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9" grpId="0"/>
      <p:bldP spid="12" grpId="0" animBg="1"/>
      <p:bldP spid="24" grpId="0"/>
      <p:bldP spid="45" grpId="0"/>
      <p:bldP spid="50" grpId="0"/>
      <p:bldP spid="57" grpId="0" animBg="1"/>
      <p:bldP spid="58" grpId="0" animBg="1"/>
      <p:bldP spid="59" grpId="0" animBg="1"/>
      <p:bldP spid="60" grpId="0" animBg="1"/>
      <p:bldP spid="6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67" y="275383"/>
            <a:ext cx="11490512" cy="6310211"/>
          </a:xfrm>
        </p:spPr>
      </p:pic>
      <p:sp>
        <p:nvSpPr>
          <p:cNvPr id="7" name="Rectangle 6"/>
          <p:cNvSpPr/>
          <p:nvPr/>
        </p:nvSpPr>
        <p:spPr>
          <a:xfrm>
            <a:off x="231690" y="135451"/>
            <a:ext cx="11063839" cy="707886"/>
          </a:xfrm>
          <a:prstGeom prst="rect">
            <a:avLst/>
          </a:prstGeom>
          <a:noFill/>
          <a:ln>
            <a:noFill/>
          </a:ln>
          <a:effectLst>
            <a:glow rad="1651000">
              <a:srgbClr val="FFC000"/>
            </a:glow>
            <a:outerShdw blurRad="165100" dir="8100000" algn="tr" rotWithShape="0">
              <a:srgbClr val="FFFF00">
                <a:alpha val="94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000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Trapping Electrons in Phase III </a:t>
            </a:r>
            <a:r>
              <a:rPr lang="en-US" sz="2400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(</a:t>
            </a:r>
            <a:r>
              <a:rPr lang="en-US" sz="2400" spc="50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Kassiopeia</a:t>
            </a:r>
            <a:r>
              <a:rPr lang="en-US" sz="2400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384A6-C6DE-4492-81A5-0C4B87625F07}" type="slidenum">
              <a:rPr lang="en-US" smtClean="0"/>
              <a:t>7</a:t>
            </a:fld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122427" y="5006968"/>
            <a:ext cx="204395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091382" y="5215882"/>
            <a:ext cx="1983740" cy="32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93503" y="4410379"/>
            <a:ext cx="1559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“bathtub trap”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3967" y="1347612"/>
                <a:ext cx="419538" cy="6213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67" y="1347612"/>
                <a:ext cx="419538" cy="62132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Arrow 18"/>
          <p:cNvSpPr/>
          <p:nvPr/>
        </p:nvSpPr>
        <p:spPr>
          <a:xfrm flipH="1">
            <a:off x="266700" y="1910644"/>
            <a:ext cx="1674989" cy="349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8710791" y="880533"/>
            <a:ext cx="1686276" cy="327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366020" y="675923"/>
            <a:ext cx="108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Trap Coils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611967" y="5413022"/>
            <a:ext cx="1796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Field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854678" y="4391378"/>
            <a:ext cx="138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Trap Coils make bathtub walls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90067" y="4562123"/>
                <a:ext cx="419538" cy="6213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067" y="4562123"/>
                <a:ext cx="419538" cy="62132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ight Arrow 25"/>
          <p:cNvSpPr/>
          <p:nvPr/>
        </p:nvSpPr>
        <p:spPr>
          <a:xfrm flipH="1">
            <a:off x="4944533" y="5034843"/>
            <a:ext cx="1511299" cy="2596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6448778" y="4008968"/>
            <a:ext cx="254000" cy="889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36267" y="4040012"/>
                <a:ext cx="36939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267" y="4040012"/>
                <a:ext cx="369397" cy="55399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rc 29"/>
          <p:cNvSpPr/>
          <p:nvPr/>
        </p:nvSpPr>
        <p:spPr>
          <a:xfrm>
            <a:off x="5930900" y="4394200"/>
            <a:ext cx="1346200" cy="1524000"/>
          </a:xfrm>
          <a:prstGeom prst="arc">
            <a:avLst>
              <a:gd name="adj1" fmla="val 11693824"/>
              <a:gd name="adj2" fmla="val 1527899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46362" y="4459112"/>
                <a:ext cx="3774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362" y="4459112"/>
                <a:ext cx="377411" cy="55399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1362" y="4636912"/>
                <a:ext cx="10920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Pitch =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62" y="4636912"/>
                <a:ext cx="1092094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17318" t="-26667" r="-7821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ircle"/>
          <p:cNvSpPr/>
          <p:nvPr/>
        </p:nvSpPr>
        <p:spPr>
          <a:xfrm>
            <a:off x="6596459" y="4931789"/>
            <a:ext cx="344144" cy="376052"/>
          </a:xfrm>
          <a:prstGeom prst="ellipse">
            <a:avLst/>
          </a:prstGeom>
          <a:gradFill flip="none" rotWithShape="1">
            <a:gsLst>
              <a:gs pos="0">
                <a:srgbClr val="FFFB00"/>
              </a:gs>
              <a:gs pos="100000">
                <a:srgbClr val="929000"/>
              </a:gs>
            </a:gsLst>
            <a:path path="shape">
              <a:fillToRect l="75627" t="39381" r="24372" b="60618"/>
            </a:path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wrap="square" lIns="35719" tIns="35719" rIns="35719" bIns="35719" numCol="1" anchor="ctr">
            <a:noAutofit/>
          </a:bodyPr>
          <a:lstStyle/>
          <a:p>
            <a:pPr>
              <a:defRPr sz="24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87"/>
          </a:p>
        </p:txBody>
      </p:sp>
      <p:sp>
        <p:nvSpPr>
          <p:cNvPr id="27" name="e-"/>
          <p:cNvSpPr txBox="1"/>
          <p:nvPr/>
        </p:nvSpPr>
        <p:spPr>
          <a:xfrm>
            <a:off x="6659637" y="4923496"/>
            <a:ext cx="291495" cy="3740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numCol="1" anchor="ctr">
            <a:noAutofit/>
          </a:bodyPr>
          <a:lstStyle/>
          <a:p>
            <a:pPr>
              <a:defRPr sz="2700"/>
            </a:pPr>
            <a:r>
              <a:rPr sz="1898" dirty="0"/>
              <a:t>e</a:t>
            </a:r>
            <a:r>
              <a:rPr sz="1898" baseline="31999" dirty="0"/>
              <a:t>-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5768622"/>
            <a:ext cx="8963378" cy="2257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59644" y="3612444"/>
            <a:ext cx="11706578" cy="2799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3778" y="1869641"/>
            <a:ext cx="2256051" cy="7268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76622" y="1704622"/>
            <a:ext cx="1367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 II Trap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67923" y="2235200"/>
            <a:ext cx="1796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Field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9405056" y="903111"/>
            <a:ext cx="1003300" cy="265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10137422" y="914400"/>
            <a:ext cx="270934" cy="31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66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 animBg="1"/>
      <p:bldP spid="29" grpId="0"/>
      <p:bldP spid="30" grpId="0" animBg="1"/>
      <p:bldP spid="31" grpId="0"/>
      <p:bldP spid="32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001-013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5221" y="1201465"/>
            <a:ext cx="8631177" cy="4854928"/>
          </a:xfrm>
        </p:spPr>
      </p:pic>
      <p:sp>
        <p:nvSpPr>
          <p:cNvPr id="5" name="Rectangle 4"/>
          <p:cNvSpPr/>
          <p:nvPr/>
        </p:nvSpPr>
        <p:spPr>
          <a:xfrm>
            <a:off x="710854" y="303688"/>
            <a:ext cx="11063839" cy="707886"/>
          </a:xfrm>
          <a:prstGeom prst="rect">
            <a:avLst/>
          </a:prstGeom>
          <a:noFill/>
          <a:ln>
            <a:noFill/>
          </a:ln>
          <a:effectLst>
            <a:glow rad="1651000">
              <a:srgbClr val="FFC000"/>
            </a:glow>
            <a:outerShdw blurRad="165100" dir="8100000" algn="tr" rotWithShape="0">
              <a:srgbClr val="FFFF00">
                <a:alpha val="94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000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Phase I Trap with two events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8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2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72754" y="329088"/>
            <a:ext cx="11063839" cy="707886"/>
          </a:xfrm>
          <a:prstGeom prst="rect">
            <a:avLst/>
          </a:prstGeom>
          <a:noFill/>
          <a:ln>
            <a:noFill/>
          </a:ln>
          <a:effectLst>
            <a:glow rad="1651000">
              <a:srgbClr val="FFC000"/>
            </a:glow>
            <a:outerShdw blurRad="165100" dir="8100000" algn="tr" rotWithShape="0">
              <a:srgbClr val="FFFF00">
                <a:alpha val="94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000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</a:rPr>
              <a:t>Pitch angle relative to H field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14" y="1481380"/>
            <a:ext cx="8749325" cy="485487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50109" y="2805970"/>
                <a:ext cx="1165704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 cap="none" spc="50" dirty="0" smtClean="0">
                    <a:ln w="0"/>
                    <a:solidFill>
                      <a:schemeClr val="bg2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</a:rPr>
                  <a:t>86</a:t>
                </a:r>
                <a14:m>
                  <m:oMath xmlns:m="http://schemas.openxmlformats.org/officeDocument/2006/math">
                    <m:r>
                      <a:rPr lang="en-US" sz="5400" b="1" i="1" cap="none" spc="50" smtClean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5400" b="1" cap="none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109" y="2805970"/>
                <a:ext cx="1165704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27083" t="-17763" r="-4688" b="-39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406905" y="4367622"/>
                <a:ext cx="1165704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 cap="none" spc="50" dirty="0" smtClean="0">
                    <a:ln w="0"/>
                    <a:solidFill>
                      <a:schemeClr val="bg2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</a:rPr>
                  <a:t>85</a:t>
                </a:r>
                <a14:m>
                  <m:oMath xmlns:m="http://schemas.openxmlformats.org/officeDocument/2006/math">
                    <m:r>
                      <a:rPr lang="en-US" sz="5400" b="1" i="1" cap="none" spc="50" smtClean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5400" b="1" cap="none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5" y="4367622"/>
                <a:ext cx="1165704" cy="923330"/>
              </a:xfrm>
              <a:prstGeom prst="rect">
                <a:avLst/>
              </a:prstGeom>
              <a:blipFill rotWithShape="0">
                <a:blip r:embed="rId5"/>
                <a:stretch>
                  <a:fillRect l="-27749" t="-17763" r="-4712" b="-39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84FEB-A8A4-4305-AF5D-91CEF742636D}" type="slidenum">
              <a:rPr lang="en-US" smtClean="0"/>
              <a:t>9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9/19/2019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Yale NPA Seminar</a:t>
            </a: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8267" y="2483556"/>
            <a:ext cx="288995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Electron Trapped Long enough to see signal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025422" y="3093156"/>
            <a:ext cx="316089" cy="733777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0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15022</TotalTime>
  <Words>1733</Words>
  <Application>Microsoft Office PowerPoint</Application>
  <PresentationFormat>Widescreen</PresentationFormat>
  <Paragraphs>413</Paragraphs>
  <Slides>32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Cambria Math</vt:lpstr>
      <vt:lpstr>Century Gothic</vt:lpstr>
      <vt:lpstr>Graphik</vt:lpstr>
      <vt:lpstr>Helvetica</vt:lpstr>
      <vt:lpstr>Helvetica Light</vt:lpstr>
      <vt:lpstr>Office Theme</vt:lpstr>
      <vt:lpstr>Progress toward Phase III Design of the Project 8 Experiment</vt:lpstr>
      <vt:lpstr>Direct Neutrino Mass Limit from Tritium Beta Decay</vt:lpstr>
      <vt:lpstr>Cyclotron Radiation Emission Spectroscopy (CRES)</vt:lpstr>
      <vt:lpstr>Project 8 Collaboration – 10 Institutions</vt:lpstr>
      <vt:lpstr>Project 8 Long Term Logistics</vt:lpstr>
      <vt:lpstr>Project 8 Detector (Phase I and II)</vt:lpstr>
      <vt:lpstr>PowerPoint Presentation</vt:lpstr>
      <vt:lpstr>PowerPoint Presentation</vt:lpstr>
      <vt:lpstr>PowerPoint Presentation</vt:lpstr>
      <vt:lpstr>Initial Results – (_^83m)"Kr"  Internal Conversion Lines</vt:lpstr>
      <vt:lpstr>Initial Results from Phase II – (_^3)"H" </vt:lpstr>
      <vt:lpstr>Phase III Design Features</vt:lpstr>
      <vt:lpstr>Basic RADAR Imaging Principles</vt:lpstr>
      <vt:lpstr>Rayleigh Criterion for Electromagnetic Apertures</vt:lpstr>
      <vt:lpstr>Synthesize a larger aperture</vt:lpstr>
      <vt:lpstr>Spotlight-mode Synthetic Aperture RADAR</vt:lpstr>
      <vt:lpstr>Interferometric Spotlight-mode SAR (InSAR)</vt:lpstr>
      <vt:lpstr>Phase III Simulation of Antenna Array</vt:lpstr>
      <vt:lpstr>Two Spatial Power Combining Designs (hardware)</vt:lpstr>
      <vt:lpstr>Software Power Combining is used to identify/isolate simultaneous events</vt:lpstr>
      <vt:lpstr>Frequency Domain is only so useful for Phase III</vt:lpstr>
      <vt:lpstr>Finite Impulse Response Filters</vt:lpstr>
      <vt:lpstr>Locust simulates the full Phase III detector</vt:lpstr>
      <vt:lpstr>Locust simulates the motion and tracking</vt:lpstr>
      <vt:lpstr>Locust simulates antennas in Transmit and Receive modes</vt:lpstr>
      <vt:lpstr>Challenges of Phase III</vt:lpstr>
      <vt:lpstr>Synthesizing CRES Antenna for Array Tests</vt:lpstr>
      <vt:lpstr>Yes: Turnstile Antenna</vt:lpstr>
      <vt:lpstr>Synthetic CRES Antenna for Array Tests</vt:lpstr>
      <vt:lpstr>The point</vt:lpstr>
      <vt:lpstr>Summary</vt:lpstr>
      <vt:lpstr>The End  </vt:lpstr>
    </vt:vector>
  </TitlesOfParts>
  <Company>Utah Valley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8 – Phase III Antenna Array</dc:title>
  <dc:creator>Tim</dc:creator>
  <cp:lastModifiedBy>Tim</cp:lastModifiedBy>
  <cp:revision>131</cp:revision>
  <dcterms:created xsi:type="dcterms:W3CDTF">2019-08-24T23:05:52Z</dcterms:created>
  <dcterms:modified xsi:type="dcterms:W3CDTF">2019-09-19T15:43:38Z</dcterms:modified>
</cp:coreProperties>
</file>