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2" r:id="rId2"/>
    <p:sldId id="304" r:id="rId3"/>
    <p:sldId id="309" r:id="rId4"/>
    <p:sldId id="305" r:id="rId5"/>
    <p:sldId id="274" r:id="rId6"/>
    <p:sldId id="276" r:id="rId7"/>
    <p:sldId id="310" r:id="rId8"/>
    <p:sldId id="268" r:id="rId9"/>
    <p:sldId id="307" r:id="rId10"/>
    <p:sldId id="306" r:id="rId11"/>
    <p:sldId id="301" r:id="rId12"/>
    <p:sldId id="308" r:id="rId13"/>
    <p:sldId id="282" r:id="rId14"/>
    <p:sldId id="277" r:id="rId15"/>
    <p:sldId id="278" r:id="rId16"/>
    <p:sldId id="285" r:id="rId17"/>
    <p:sldId id="283" r:id="rId18"/>
    <p:sldId id="290" r:id="rId19"/>
    <p:sldId id="289" r:id="rId20"/>
    <p:sldId id="286" r:id="rId21"/>
    <p:sldId id="287" r:id="rId22"/>
    <p:sldId id="288" r:id="rId23"/>
    <p:sldId id="292" r:id="rId24"/>
    <p:sldId id="293" r:id="rId25"/>
    <p:sldId id="294" r:id="rId26"/>
    <p:sldId id="295" r:id="rId27"/>
    <p:sldId id="29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an Weber" initials="CW" lastIdx="1" clrIdx="0">
    <p:extLst>
      <p:ext uri="{19B8F6BF-5375-455C-9EA6-DF929625EA0E}">
        <p15:presenceInfo xmlns:p15="http://schemas.microsoft.com/office/powerpoint/2012/main" userId="b7c9a1247594642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73BF"/>
    <a:srgbClr val="3399FF"/>
    <a:srgbClr val="4943D5"/>
    <a:srgbClr val="5AD455"/>
    <a:srgbClr val="194D80"/>
    <a:srgbClr val="FFFFFF"/>
    <a:srgbClr val="003D76"/>
    <a:srgbClr val="F8E9CF"/>
    <a:srgbClr val="00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5" autoAdjust="0"/>
    <p:restoredTop sz="94131" autoAdjust="0"/>
  </p:normalViewPr>
  <p:slideViewPr>
    <p:cSldViewPr snapToGrid="0">
      <p:cViewPr varScale="1">
        <p:scale>
          <a:sx n="84" d="100"/>
          <a:sy n="84" d="100"/>
        </p:scale>
        <p:origin x="87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 Weber" userId="b7c9a12475946422" providerId="LiveId" clId="{62AB2196-0B98-4775-B364-E890235FDC4B}"/>
    <pc:docChg chg="modSld">
      <pc:chgData name="Christian Weber" userId="b7c9a12475946422" providerId="LiveId" clId="{62AB2196-0B98-4775-B364-E890235FDC4B}" dt="2017-08-29T14:25:43.474" v="0"/>
      <pc:docMkLst>
        <pc:docMk/>
      </pc:docMkLst>
      <pc:sldChg chg="addSp modSp">
        <pc:chgData name="Christian Weber" userId="b7c9a12475946422" providerId="LiveId" clId="{62AB2196-0B98-4775-B364-E890235FDC4B}" dt="2017-08-29T14:25:43.474" v="0"/>
        <pc:sldMkLst>
          <pc:docMk/>
          <pc:sldMk cId="3726964204" sldId="258"/>
        </pc:sldMkLst>
        <pc:spChg chg="add mod">
          <ac:chgData name="Christian Weber" userId="b7c9a12475946422" providerId="LiveId" clId="{62AB2196-0B98-4775-B364-E890235FDC4B}" dt="2017-08-29T14:25:43.474" v="0"/>
          <ac:spMkLst>
            <pc:docMk/>
            <pc:sldMk cId="3726964204" sldId="258"/>
            <ac:spMk id="7" creationId="{C9CF5878-21F5-47D0-B070-6F64A451E394}"/>
          </ac:spMkLst>
        </pc:spChg>
        <pc:spChg chg="add mod">
          <ac:chgData name="Christian Weber" userId="b7c9a12475946422" providerId="LiveId" clId="{62AB2196-0B98-4775-B364-E890235FDC4B}" dt="2017-08-29T14:25:43.474" v="0"/>
          <ac:spMkLst>
            <pc:docMk/>
            <pc:sldMk cId="3726964204" sldId="258"/>
            <ac:spMk id="8" creationId="{CCAC412C-57B6-4AE5-8F74-D4B91ECDCAB0}"/>
          </ac:spMkLst>
        </pc:spChg>
        <pc:spChg chg="add mod">
          <ac:chgData name="Christian Weber" userId="b7c9a12475946422" providerId="LiveId" clId="{62AB2196-0B98-4775-B364-E890235FDC4B}" dt="2017-08-29T14:25:43.474" v="0"/>
          <ac:spMkLst>
            <pc:docMk/>
            <pc:sldMk cId="3726964204" sldId="258"/>
            <ac:spMk id="9" creationId="{61022FBD-0683-45C2-88B9-95EE3911005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7D3CD6-0EC3-40C9-B599-CFD719D3D087}" type="datetimeFigureOut">
              <a:rPr lang="en-US" smtClean="0"/>
              <a:t>2/19/2018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5CB859-E059-4FC1-BF17-6C92C22FF159}" type="slidenum">
              <a:rPr lang="en-US" smtClean="0"/>
              <a:t>‹#›</a:t>
            </a:fld>
            <a:endParaRPr lang="en-US"/>
          </a:p>
        </p:txBody>
      </p:sp>
    </p:spTree>
    <p:extLst>
      <p:ext uri="{BB962C8B-B14F-4D97-AF65-F5344CB8AC3E}">
        <p14:creationId xmlns:p14="http://schemas.microsoft.com/office/powerpoint/2010/main" val="1769470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12192000" cy="955819"/>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Date Placeholder 10">
            <a:extLst>
              <a:ext uri="{FF2B5EF4-FFF2-40B4-BE49-F238E27FC236}">
                <a16:creationId xmlns:a16="http://schemas.microsoft.com/office/drawing/2014/main" id="{5D4B56C9-3047-445E-8EC3-05458451F5A4}"/>
              </a:ext>
            </a:extLst>
          </p:cNvPr>
          <p:cNvSpPr>
            <a:spLocks noGrp="1"/>
          </p:cNvSpPr>
          <p:nvPr>
            <p:ph type="dt" sz="half" idx="10"/>
          </p:nvPr>
        </p:nvSpPr>
        <p:spPr>
          <a:xfrm>
            <a:off x="0" y="6356350"/>
            <a:ext cx="3338945" cy="501650"/>
          </a:xfrm>
          <a:prstGeom prst="rect">
            <a:avLst/>
          </a:prstGeom>
        </p:spPr>
        <p:txBody>
          <a:bodyPr/>
          <a:lstStyle/>
          <a:p>
            <a:r>
              <a:rPr lang="en-US"/>
              <a:t>February 19, 2018</a:t>
            </a:r>
            <a:endParaRPr lang="en-US" dirty="0"/>
          </a:p>
        </p:txBody>
      </p:sp>
      <p:sp>
        <p:nvSpPr>
          <p:cNvPr id="12" name="Footer Placeholder 11">
            <a:extLst>
              <a:ext uri="{FF2B5EF4-FFF2-40B4-BE49-F238E27FC236}">
                <a16:creationId xmlns:a16="http://schemas.microsoft.com/office/drawing/2014/main" id="{E182A396-2AD7-4912-B530-94DDB17A391E}"/>
              </a:ext>
            </a:extLst>
          </p:cNvPr>
          <p:cNvSpPr>
            <a:spLocks noGrp="1"/>
          </p:cNvSpPr>
          <p:nvPr>
            <p:ph type="ftr" sz="quarter" idx="11"/>
          </p:nvPr>
        </p:nvSpPr>
        <p:spPr>
          <a:xfrm>
            <a:off x="3338945" y="6356350"/>
            <a:ext cx="4114800" cy="501650"/>
          </a:xfrm>
          <a:prstGeom prst="rect">
            <a:avLst/>
          </a:prstGeom>
        </p:spPr>
        <p:txBody>
          <a:bodyPr/>
          <a:lstStyle/>
          <a:p>
            <a:r>
              <a:rPr lang="en-US"/>
              <a:t>Wright Lab Update</a:t>
            </a:r>
            <a:endParaRPr lang="en-US" dirty="0"/>
          </a:p>
        </p:txBody>
      </p:sp>
      <p:sp>
        <p:nvSpPr>
          <p:cNvPr id="13" name="Slide Number Placeholder 12">
            <a:extLst>
              <a:ext uri="{FF2B5EF4-FFF2-40B4-BE49-F238E27FC236}">
                <a16:creationId xmlns:a16="http://schemas.microsoft.com/office/drawing/2014/main" id="{CAFBE18F-C7F2-4EB2-90C0-B3D8AEB80E50}"/>
              </a:ext>
            </a:extLst>
          </p:cNvPr>
          <p:cNvSpPr>
            <a:spLocks noGrp="1"/>
          </p:cNvSpPr>
          <p:nvPr>
            <p:ph type="sldNum" sz="quarter" idx="12"/>
          </p:nvPr>
        </p:nvSpPr>
        <p:spPr>
          <a:xfrm>
            <a:off x="7453745" y="6356350"/>
            <a:ext cx="4738255" cy="501650"/>
          </a:xfrm>
          <a:prstGeom prst="rect">
            <a:avLst/>
          </a:prstGeom>
        </p:spPr>
        <p:txBody>
          <a:bodyPr/>
          <a:lstStyle/>
          <a:p>
            <a:fld id="{2A148E31-156F-4238-93BA-5133D20368C8}" type="slidenum">
              <a:rPr lang="en-US" smtClean="0"/>
              <a:pPr/>
              <a:t>‹#›</a:t>
            </a:fld>
            <a:endParaRPr lang="en-US" dirty="0"/>
          </a:p>
        </p:txBody>
      </p:sp>
    </p:spTree>
    <p:extLst>
      <p:ext uri="{BB962C8B-B14F-4D97-AF65-F5344CB8AC3E}">
        <p14:creationId xmlns:p14="http://schemas.microsoft.com/office/powerpoint/2010/main" val="950206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0" y="6356350"/>
            <a:ext cx="3338945" cy="501650"/>
          </a:xfrm>
          <a:prstGeom prst="rect">
            <a:avLst/>
          </a:prstGeom>
        </p:spPr>
        <p:txBody>
          <a:bodyPr/>
          <a:lstStyle/>
          <a:p>
            <a:r>
              <a:rPr lang="en-US"/>
              <a:t>February 19, 2018</a:t>
            </a:r>
          </a:p>
        </p:txBody>
      </p:sp>
      <p:sp>
        <p:nvSpPr>
          <p:cNvPr id="5" name="Footer Placeholder 4"/>
          <p:cNvSpPr>
            <a:spLocks noGrp="1"/>
          </p:cNvSpPr>
          <p:nvPr>
            <p:ph type="ftr" sz="quarter" idx="11"/>
          </p:nvPr>
        </p:nvSpPr>
        <p:spPr>
          <a:xfrm>
            <a:off x="3338945" y="6356350"/>
            <a:ext cx="4114800" cy="501650"/>
          </a:xfrm>
          <a:prstGeom prst="rect">
            <a:avLst/>
          </a:prstGeom>
        </p:spPr>
        <p:txBody>
          <a:bodyPr/>
          <a:lstStyle/>
          <a:p>
            <a:r>
              <a:rPr lang="en-US"/>
              <a:t>Wright Lab Update</a:t>
            </a:r>
          </a:p>
        </p:txBody>
      </p:sp>
      <p:sp>
        <p:nvSpPr>
          <p:cNvPr id="6" name="Slide Number Placeholder 5"/>
          <p:cNvSpPr>
            <a:spLocks noGrp="1"/>
          </p:cNvSpPr>
          <p:nvPr>
            <p:ph type="sldNum" sz="quarter" idx="12"/>
          </p:nvPr>
        </p:nvSpPr>
        <p:spPr>
          <a:xfrm>
            <a:off x="7453745" y="6356350"/>
            <a:ext cx="4738255" cy="501650"/>
          </a:xfrm>
          <a:prstGeom prst="rect">
            <a:avLst/>
          </a:prstGeom>
        </p:spPr>
        <p:txBody>
          <a:bodyPr/>
          <a:lstStyle/>
          <a:p>
            <a:fld id="{2A148E31-156F-4238-93BA-5133D20368C8}" type="slidenum">
              <a:rPr lang="en-US" smtClean="0"/>
              <a:t>‹#›</a:t>
            </a:fld>
            <a:endParaRPr lang="en-US"/>
          </a:p>
        </p:txBody>
      </p:sp>
    </p:spTree>
    <p:extLst>
      <p:ext uri="{BB962C8B-B14F-4D97-AF65-F5344CB8AC3E}">
        <p14:creationId xmlns:p14="http://schemas.microsoft.com/office/powerpoint/2010/main" val="231144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0" y="6356350"/>
            <a:ext cx="3338945" cy="501650"/>
          </a:xfrm>
          <a:prstGeom prst="rect">
            <a:avLst/>
          </a:prstGeom>
        </p:spPr>
        <p:txBody>
          <a:bodyPr/>
          <a:lstStyle/>
          <a:p>
            <a:r>
              <a:rPr lang="en-US"/>
              <a:t>February 19, 2018</a:t>
            </a:r>
          </a:p>
        </p:txBody>
      </p:sp>
      <p:sp>
        <p:nvSpPr>
          <p:cNvPr id="5" name="Footer Placeholder 4"/>
          <p:cNvSpPr>
            <a:spLocks noGrp="1"/>
          </p:cNvSpPr>
          <p:nvPr>
            <p:ph type="ftr" sz="quarter" idx="11"/>
          </p:nvPr>
        </p:nvSpPr>
        <p:spPr>
          <a:xfrm>
            <a:off x="3338945" y="6356350"/>
            <a:ext cx="4114800" cy="501650"/>
          </a:xfrm>
          <a:prstGeom prst="rect">
            <a:avLst/>
          </a:prstGeom>
        </p:spPr>
        <p:txBody>
          <a:bodyPr/>
          <a:lstStyle/>
          <a:p>
            <a:r>
              <a:rPr lang="en-US"/>
              <a:t>Wright Lab Update</a:t>
            </a:r>
          </a:p>
        </p:txBody>
      </p:sp>
      <p:sp>
        <p:nvSpPr>
          <p:cNvPr id="6" name="Slide Number Placeholder 5"/>
          <p:cNvSpPr>
            <a:spLocks noGrp="1"/>
          </p:cNvSpPr>
          <p:nvPr>
            <p:ph type="sldNum" sz="quarter" idx="12"/>
          </p:nvPr>
        </p:nvSpPr>
        <p:spPr>
          <a:xfrm>
            <a:off x="7453745" y="6356350"/>
            <a:ext cx="4738255" cy="501650"/>
          </a:xfrm>
          <a:prstGeom prst="rect">
            <a:avLst/>
          </a:prstGeom>
        </p:spPr>
        <p:txBody>
          <a:bodyPr/>
          <a:lstStyle/>
          <a:p>
            <a:fld id="{2A148E31-156F-4238-93BA-5133D20368C8}" type="slidenum">
              <a:rPr lang="en-US" smtClean="0"/>
              <a:t>‹#›</a:t>
            </a:fld>
            <a:endParaRPr lang="en-US"/>
          </a:p>
        </p:txBody>
      </p:sp>
    </p:spTree>
    <p:extLst>
      <p:ext uri="{BB962C8B-B14F-4D97-AF65-F5344CB8AC3E}">
        <p14:creationId xmlns:p14="http://schemas.microsoft.com/office/powerpoint/2010/main" val="3185490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0" y="1"/>
            <a:ext cx="12192000" cy="841663"/>
          </a:xfrm>
        </p:spPr>
        <p:txBody>
          <a:bodyPr/>
          <a:lstStyle/>
          <a:p>
            <a:r>
              <a:rPr lang="en-US" dirty="0"/>
              <a:t>Click to edit Master title style</a:t>
            </a:r>
          </a:p>
        </p:txBody>
      </p:sp>
      <p:sp>
        <p:nvSpPr>
          <p:cNvPr id="11" name="Date Placeholder 10">
            <a:extLst>
              <a:ext uri="{FF2B5EF4-FFF2-40B4-BE49-F238E27FC236}">
                <a16:creationId xmlns:a16="http://schemas.microsoft.com/office/drawing/2014/main" id="{2996E1C7-F543-497E-BF30-646A57DC1B4A}"/>
              </a:ext>
            </a:extLst>
          </p:cNvPr>
          <p:cNvSpPr>
            <a:spLocks noGrp="1"/>
          </p:cNvSpPr>
          <p:nvPr>
            <p:ph type="dt" sz="half" idx="10"/>
          </p:nvPr>
        </p:nvSpPr>
        <p:spPr>
          <a:xfrm>
            <a:off x="0" y="6356350"/>
            <a:ext cx="3338945" cy="501650"/>
          </a:xfrm>
          <a:prstGeom prst="rect">
            <a:avLst/>
          </a:prstGeom>
        </p:spPr>
        <p:txBody>
          <a:bodyPr/>
          <a:lstStyle/>
          <a:p>
            <a:r>
              <a:rPr lang="en-US"/>
              <a:t>February 19, 2018</a:t>
            </a:r>
            <a:endParaRPr lang="en-US" dirty="0"/>
          </a:p>
        </p:txBody>
      </p:sp>
      <p:sp>
        <p:nvSpPr>
          <p:cNvPr id="12" name="Footer Placeholder 11">
            <a:extLst>
              <a:ext uri="{FF2B5EF4-FFF2-40B4-BE49-F238E27FC236}">
                <a16:creationId xmlns:a16="http://schemas.microsoft.com/office/drawing/2014/main" id="{C1859003-5C36-4565-8EF9-98E79A7FD2BA}"/>
              </a:ext>
            </a:extLst>
          </p:cNvPr>
          <p:cNvSpPr>
            <a:spLocks noGrp="1"/>
          </p:cNvSpPr>
          <p:nvPr>
            <p:ph type="ftr" sz="quarter" idx="11"/>
          </p:nvPr>
        </p:nvSpPr>
        <p:spPr>
          <a:xfrm>
            <a:off x="3338945" y="6356350"/>
            <a:ext cx="4114800" cy="501650"/>
          </a:xfrm>
          <a:prstGeom prst="rect">
            <a:avLst/>
          </a:prstGeom>
        </p:spPr>
        <p:txBody>
          <a:bodyPr/>
          <a:lstStyle/>
          <a:p>
            <a:r>
              <a:rPr lang="en-US"/>
              <a:t>Wright Lab Update</a:t>
            </a:r>
            <a:endParaRPr lang="en-US" dirty="0"/>
          </a:p>
        </p:txBody>
      </p:sp>
      <p:sp>
        <p:nvSpPr>
          <p:cNvPr id="13" name="Slide Number Placeholder 12">
            <a:extLst>
              <a:ext uri="{FF2B5EF4-FFF2-40B4-BE49-F238E27FC236}">
                <a16:creationId xmlns:a16="http://schemas.microsoft.com/office/drawing/2014/main" id="{8C84FACF-0473-420F-ABAB-A04CAAF6E3DE}"/>
              </a:ext>
            </a:extLst>
          </p:cNvPr>
          <p:cNvSpPr>
            <a:spLocks noGrp="1"/>
          </p:cNvSpPr>
          <p:nvPr>
            <p:ph type="sldNum" sz="quarter" idx="12"/>
          </p:nvPr>
        </p:nvSpPr>
        <p:spPr>
          <a:xfrm>
            <a:off x="7453745" y="6356350"/>
            <a:ext cx="4738255" cy="501650"/>
          </a:xfrm>
          <a:prstGeom prst="rect">
            <a:avLst/>
          </a:prstGeom>
        </p:spPr>
        <p:txBody>
          <a:bodyPr/>
          <a:lstStyle/>
          <a:p>
            <a:fld id="{2A148E31-156F-4238-93BA-5133D20368C8}" type="slidenum">
              <a:rPr lang="en-US" smtClean="0"/>
              <a:pPr/>
              <a:t>‹#›</a:t>
            </a:fld>
            <a:endParaRPr lang="en-US" dirty="0"/>
          </a:p>
        </p:txBody>
      </p:sp>
    </p:spTree>
    <p:extLst>
      <p:ext uri="{BB962C8B-B14F-4D97-AF65-F5344CB8AC3E}">
        <p14:creationId xmlns:p14="http://schemas.microsoft.com/office/powerpoint/2010/main" val="2516904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0" y="6356350"/>
            <a:ext cx="3338945" cy="501650"/>
          </a:xfrm>
          <a:prstGeom prst="rect">
            <a:avLst/>
          </a:prstGeom>
        </p:spPr>
        <p:txBody>
          <a:bodyPr/>
          <a:lstStyle/>
          <a:p>
            <a:r>
              <a:rPr lang="en-US"/>
              <a:t>February 19, 2018</a:t>
            </a:r>
          </a:p>
        </p:txBody>
      </p:sp>
      <p:sp>
        <p:nvSpPr>
          <p:cNvPr id="5" name="Footer Placeholder 4"/>
          <p:cNvSpPr>
            <a:spLocks noGrp="1"/>
          </p:cNvSpPr>
          <p:nvPr>
            <p:ph type="ftr" sz="quarter" idx="11"/>
          </p:nvPr>
        </p:nvSpPr>
        <p:spPr>
          <a:xfrm>
            <a:off x="3338945" y="6356350"/>
            <a:ext cx="4114800" cy="501650"/>
          </a:xfrm>
          <a:prstGeom prst="rect">
            <a:avLst/>
          </a:prstGeom>
        </p:spPr>
        <p:txBody>
          <a:bodyPr/>
          <a:lstStyle/>
          <a:p>
            <a:r>
              <a:rPr lang="en-US"/>
              <a:t>Wright Lab Update</a:t>
            </a:r>
            <a:endParaRPr lang="en-US" dirty="0"/>
          </a:p>
        </p:txBody>
      </p:sp>
      <p:sp>
        <p:nvSpPr>
          <p:cNvPr id="6" name="Slide Number Placeholder 5"/>
          <p:cNvSpPr>
            <a:spLocks noGrp="1"/>
          </p:cNvSpPr>
          <p:nvPr>
            <p:ph type="sldNum" sz="quarter" idx="12"/>
          </p:nvPr>
        </p:nvSpPr>
        <p:spPr>
          <a:xfrm>
            <a:off x="7453745" y="6356350"/>
            <a:ext cx="4738255" cy="501650"/>
          </a:xfrm>
          <a:prstGeom prst="rect">
            <a:avLst/>
          </a:prstGeom>
        </p:spPr>
        <p:txBody>
          <a:bodyPr/>
          <a:lstStyle/>
          <a:p>
            <a:fld id="{2A148E31-156F-4238-93BA-5133D20368C8}" type="slidenum">
              <a:rPr lang="en-US" smtClean="0"/>
              <a:t>‹#›</a:t>
            </a:fld>
            <a:endParaRPr lang="en-US"/>
          </a:p>
        </p:txBody>
      </p:sp>
    </p:spTree>
    <p:extLst>
      <p:ext uri="{BB962C8B-B14F-4D97-AF65-F5344CB8AC3E}">
        <p14:creationId xmlns:p14="http://schemas.microsoft.com/office/powerpoint/2010/main" val="1877290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0" y="6356350"/>
            <a:ext cx="3338945" cy="501650"/>
          </a:xfrm>
          <a:prstGeom prst="rect">
            <a:avLst/>
          </a:prstGeom>
        </p:spPr>
        <p:txBody>
          <a:bodyPr/>
          <a:lstStyle/>
          <a:p>
            <a:r>
              <a:rPr lang="en-US"/>
              <a:t>February 19, 2018</a:t>
            </a:r>
          </a:p>
        </p:txBody>
      </p:sp>
      <p:sp>
        <p:nvSpPr>
          <p:cNvPr id="6" name="Footer Placeholder 5"/>
          <p:cNvSpPr>
            <a:spLocks noGrp="1"/>
          </p:cNvSpPr>
          <p:nvPr>
            <p:ph type="ftr" sz="quarter" idx="11"/>
          </p:nvPr>
        </p:nvSpPr>
        <p:spPr>
          <a:xfrm>
            <a:off x="3338945" y="6356350"/>
            <a:ext cx="4114800" cy="501650"/>
          </a:xfrm>
          <a:prstGeom prst="rect">
            <a:avLst/>
          </a:prstGeom>
        </p:spPr>
        <p:txBody>
          <a:bodyPr/>
          <a:lstStyle/>
          <a:p>
            <a:r>
              <a:rPr lang="en-US"/>
              <a:t>Wright Lab Update</a:t>
            </a:r>
          </a:p>
        </p:txBody>
      </p:sp>
      <p:sp>
        <p:nvSpPr>
          <p:cNvPr id="7" name="Slide Number Placeholder 6"/>
          <p:cNvSpPr>
            <a:spLocks noGrp="1"/>
          </p:cNvSpPr>
          <p:nvPr>
            <p:ph type="sldNum" sz="quarter" idx="12"/>
          </p:nvPr>
        </p:nvSpPr>
        <p:spPr>
          <a:xfrm>
            <a:off x="7453745" y="6356350"/>
            <a:ext cx="4738255" cy="501650"/>
          </a:xfrm>
          <a:prstGeom prst="rect">
            <a:avLst/>
          </a:prstGeom>
        </p:spPr>
        <p:txBody>
          <a:bodyPr/>
          <a:lstStyle/>
          <a:p>
            <a:fld id="{2A148E31-156F-4238-93BA-5133D20368C8}" type="slidenum">
              <a:rPr lang="en-US" smtClean="0"/>
              <a:t>‹#›</a:t>
            </a:fld>
            <a:endParaRPr lang="en-US"/>
          </a:p>
        </p:txBody>
      </p:sp>
    </p:spTree>
    <p:extLst>
      <p:ext uri="{BB962C8B-B14F-4D97-AF65-F5344CB8AC3E}">
        <p14:creationId xmlns:p14="http://schemas.microsoft.com/office/powerpoint/2010/main" val="2546522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0" y="6356350"/>
            <a:ext cx="3338945" cy="501650"/>
          </a:xfrm>
          <a:prstGeom prst="rect">
            <a:avLst/>
          </a:prstGeom>
        </p:spPr>
        <p:txBody>
          <a:bodyPr/>
          <a:lstStyle/>
          <a:p>
            <a:r>
              <a:rPr lang="en-US"/>
              <a:t>February 19, 2018</a:t>
            </a:r>
          </a:p>
        </p:txBody>
      </p:sp>
      <p:sp>
        <p:nvSpPr>
          <p:cNvPr id="8" name="Footer Placeholder 7"/>
          <p:cNvSpPr>
            <a:spLocks noGrp="1"/>
          </p:cNvSpPr>
          <p:nvPr>
            <p:ph type="ftr" sz="quarter" idx="11"/>
          </p:nvPr>
        </p:nvSpPr>
        <p:spPr>
          <a:xfrm>
            <a:off x="3338945" y="6356350"/>
            <a:ext cx="4114800" cy="501650"/>
          </a:xfrm>
          <a:prstGeom prst="rect">
            <a:avLst/>
          </a:prstGeom>
        </p:spPr>
        <p:txBody>
          <a:bodyPr/>
          <a:lstStyle/>
          <a:p>
            <a:r>
              <a:rPr lang="en-US"/>
              <a:t>Wright Lab Update</a:t>
            </a:r>
          </a:p>
        </p:txBody>
      </p:sp>
      <p:sp>
        <p:nvSpPr>
          <p:cNvPr id="9" name="Slide Number Placeholder 8"/>
          <p:cNvSpPr>
            <a:spLocks noGrp="1"/>
          </p:cNvSpPr>
          <p:nvPr>
            <p:ph type="sldNum" sz="quarter" idx="12"/>
          </p:nvPr>
        </p:nvSpPr>
        <p:spPr>
          <a:xfrm>
            <a:off x="7453745" y="6356350"/>
            <a:ext cx="4738255" cy="501650"/>
          </a:xfrm>
          <a:prstGeom prst="rect">
            <a:avLst/>
          </a:prstGeom>
        </p:spPr>
        <p:txBody>
          <a:bodyPr/>
          <a:lstStyle/>
          <a:p>
            <a:fld id="{2A148E31-156F-4238-93BA-5133D20368C8}" type="slidenum">
              <a:rPr lang="en-US" smtClean="0"/>
              <a:t>‹#›</a:t>
            </a:fld>
            <a:endParaRPr lang="en-US"/>
          </a:p>
        </p:txBody>
      </p:sp>
    </p:spTree>
    <p:extLst>
      <p:ext uri="{BB962C8B-B14F-4D97-AF65-F5344CB8AC3E}">
        <p14:creationId xmlns:p14="http://schemas.microsoft.com/office/powerpoint/2010/main" val="2138412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Date Placeholder 10">
            <a:extLst>
              <a:ext uri="{FF2B5EF4-FFF2-40B4-BE49-F238E27FC236}">
                <a16:creationId xmlns:a16="http://schemas.microsoft.com/office/drawing/2014/main" id="{92610318-C1ED-48AB-8F8F-9A3735569122}"/>
              </a:ext>
            </a:extLst>
          </p:cNvPr>
          <p:cNvSpPr>
            <a:spLocks noGrp="1"/>
          </p:cNvSpPr>
          <p:nvPr>
            <p:ph type="dt" sz="half" idx="10"/>
          </p:nvPr>
        </p:nvSpPr>
        <p:spPr>
          <a:xfrm>
            <a:off x="0" y="6356350"/>
            <a:ext cx="3338945" cy="501650"/>
          </a:xfrm>
          <a:prstGeom prst="rect">
            <a:avLst/>
          </a:prstGeom>
        </p:spPr>
        <p:txBody>
          <a:bodyPr/>
          <a:lstStyle/>
          <a:p>
            <a:r>
              <a:rPr lang="en-US"/>
              <a:t>February 19, 2018</a:t>
            </a:r>
            <a:endParaRPr lang="en-US" dirty="0"/>
          </a:p>
        </p:txBody>
      </p:sp>
      <p:sp>
        <p:nvSpPr>
          <p:cNvPr id="10" name="Footer Placeholder 11">
            <a:extLst>
              <a:ext uri="{FF2B5EF4-FFF2-40B4-BE49-F238E27FC236}">
                <a16:creationId xmlns:a16="http://schemas.microsoft.com/office/drawing/2014/main" id="{53570A81-0B8C-44F2-855C-C8C3DF951166}"/>
              </a:ext>
            </a:extLst>
          </p:cNvPr>
          <p:cNvSpPr>
            <a:spLocks noGrp="1"/>
          </p:cNvSpPr>
          <p:nvPr>
            <p:ph type="ftr" sz="quarter" idx="11"/>
          </p:nvPr>
        </p:nvSpPr>
        <p:spPr>
          <a:xfrm>
            <a:off x="3338945" y="6356350"/>
            <a:ext cx="4114800" cy="501650"/>
          </a:xfrm>
          <a:prstGeom prst="rect">
            <a:avLst/>
          </a:prstGeom>
        </p:spPr>
        <p:txBody>
          <a:bodyPr/>
          <a:lstStyle/>
          <a:p>
            <a:r>
              <a:rPr lang="en-US"/>
              <a:t>Wright Lab Update</a:t>
            </a:r>
            <a:endParaRPr lang="en-US" dirty="0"/>
          </a:p>
        </p:txBody>
      </p:sp>
      <p:sp>
        <p:nvSpPr>
          <p:cNvPr id="11" name="Slide Number Placeholder 12">
            <a:extLst>
              <a:ext uri="{FF2B5EF4-FFF2-40B4-BE49-F238E27FC236}">
                <a16:creationId xmlns:a16="http://schemas.microsoft.com/office/drawing/2014/main" id="{13972083-F31D-4608-8BD3-E49A92A9BD9E}"/>
              </a:ext>
            </a:extLst>
          </p:cNvPr>
          <p:cNvSpPr>
            <a:spLocks noGrp="1"/>
          </p:cNvSpPr>
          <p:nvPr>
            <p:ph type="sldNum" sz="quarter" idx="12"/>
          </p:nvPr>
        </p:nvSpPr>
        <p:spPr>
          <a:xfrm>
            <a:off x="7453745" y="6356350"/>
            <a:ext cx="4738255" cy="501650"/>
          </a:xfrm>
          <a:prstGeom prst="rect">
            <a:avLst/>
          </a:prstGeom>
        </p:spPr>
        <p:txBody>
          <a:bodyPr/>
          <a:lstStyle/>
          <a:p>
            <a:fld id="{2A148E31-156F-4238-93BA-5133D20368C8}" type="slidenum">
              <a:rPr lang="en-US" smtClean="0"/>
              <a:pPr/>
              <a:t>‹#›</a:t>
            </a:fld>
            <a:endParaRPr lang="en-US" dirty="0"/>
          </a:p>
        </p:txBody>
      </p:sp>
    </p:spTree>
    <p:extLst>
      <p:ext uri="{BB962C8B-B14F-4D97-AF65-F5344CB8AC3E}">
        <p14:creationId xmlns:p14="http://schemas.microsoft.com/office/powerpoint/2010/main" val="2629204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356350"/>
            <a:ext cx="3338945" cy="501650"/>
          </a:xfrm>
          <a:prstGeom prst="rect">
            <a:avLst/>
          </a:prstGeom>
        </p:spPr>
        <p:txBody>
          <a:bodyPr/>
          <a:lstStyle/>
          <a:p>
            <a:r>
              <a:rPr lang="en-US"/>
              <a:t>February 19, 2018</a:t>
            </a:r>
          </a:p>
        </p:txBody>
      </p:sp>
      <p:sp>
        <p:nvSpPr>
          <p:cNvPr id="3" name="Footer Placeholder 2"/>
          <p:cNvSpPr>
            <a:spLocks noGrp="1"/>
          </p:cNvSpPr>
          <p:nvPr>
            <p:ph type="ftr" sz="quarter" idx="11"/>
          </p:nvPr>
        </p:nvSpPr>
        <p:spPr>
          <a:xfrm>
            <a:off x="3338945" y="6356350"/>
            <a:ext cx="4114800" cy="501650"/>
          </a:xfrm>
          <a:prstGeom prst="rect">
            <a:avLst/>
          </a:prstGeom>
        </p:spPr>
        <p:txBody>
          <a:bodyPr/>
          <a:lstStyle/>
          <a:p>
            <a:r>
              <a:rPr lang="en-US"/>
              <a:t>Wright Lab Update</a:t>
            </a:r>
          </a:p>
        </p:txBody>
      </p:sp>
      <p:sp>
        <p:nvSpPr>
          <p:cNvPr id="4" name="Slide Number Placeholder 3"/>
          <p:cNvSpPr>
            <a:spLocks noGrp="1"/>
          </p:cNvSpPr>
          <p:nvPr>
            <p:ph type="sldNum" sz="quarter" idx="12"/>
          </p:nvPr>
        </p:nvSpPr>
        <p:spPr>
          <a:xfrm>
            <a:off x="7453745" y="6356350"/>
            <a:ext cx="4738255" cy="501650"/>
          </a:xfrm>
          <a:prstGeom prst="rect">
            <a:avLst/>
          </a:prstGeom>
        </p:spPr>
        <p:txBody>
          <a:bodyPr/>
          <a:lstStyle/>
          <a:p>
            <a:fld id="{2A148E31-156F-4238-93BA-5133D20368C8}" type="slidenum">
              <a:rPr lang="en-US" smtClean="0"/>
              <a:t>‹#›</a:t>
            </a:fld>
            <a:endParaRPr lang="en-US"/>
          </a:p>
        </p:txBody>
      </p:sp>
    </p:spTree>
    <p:extLst>
      <p:ext uri="{BB962C8B-B14F-4D97-AF65-F5344CB8AC3E}">
        <p14:creationId xmlns:p14="http://schemas.microsoft.com/office/powerpoint/2010/main" val="2301350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0" y="6356350"/>
            <a:ext cx="3338945" cy="501650"/>
          </a:xfrm>
          <a:prstGeom prst="rect">
            <a:avLst/>
          </a:prstGeom>
        </p:spPr>
        <p:txBody>
          <a:bodyPr/>
          <a:lstStyle/>
          <a:p>
            <a:r>
              <a:rPr lang="en-US"/>
              <a:t>February 19, 2018</a:t>
            </a:r>
          </a:p>
        </p:txBody>
      </p:sp>
      <p:sp>
        <p:nvSpPr>
          <p:cNvPr id="6" name="Footer Placeholder 5"/>
          <p:cNvSpPr>
            <a:spLocks noGrp="1"/>
          </p:cNvSpPr>
          <p:nvPr>
            <p:ph type="ftr" sz="quarter" idx="11"/>
          </p:nvPr>
        </p:nvSpPr>
        <p:spPr>
          <a:xfrm>
            <a:off x="3338945" y="6356350"/>
            <a:ext cx="4114800" cy="501650"/>
          </a:xfrm>
          <a:prstGeom prst="rect">
            <a:avLst/>
          </a:prstGeom>
        </p:spPr>
        <p:txBody>
          <a:bodyPr/>
          <a:lstStyle/>
          <a:p>
            <a:r>
              <a:rPr lang="en-US"/>
              <a:t>Wright Lab Update</a:t>
            </a:r>
          </a:p>
        </p:txBody>
      </p:sp>
      <p:sp>
        <p:nvSpPr>
          <p:cNvPr id="7" name="Slide Number Placeholder 6"/>
          <p:cNvSpPr>
            <a:spLocks noGrp="1"/>
          </p:cNvSpPr>
          <p:nvPr>
            <p:ph type="sldNum" sz="quarter" idx="12"/>
          </p:nvPr>
        </p:nvSpPr>
        <p:spPr>
          <a:xfrm>
            <a:off x="7453745" y="6356350"/>
            <a:ext cx="4738255" cy="501650"/>
          </a:xfrm>
          <a:prstGeom prst="rect">
            <a:avLst/>
          </a:prstGeom>
        </p:spPr>
        <p:txBody>
          <a:bodyPr/>
          <a:lstStyle/>
          <a:p>
            <a:fld id="{2A148E31-156F-4238-93BA-5133D20368C8}" type="slidenum">
              <a:rPr lang="en-US" smtClean="0"/>
              <a:t>‹#›</a:t>
            </a:fld>
            <a:endParaRPr lang="en-US"/>
          </a:p>
        </p:txBody>
      </p:sp>
    </p:spTree>
    <p:extLst>
      <p:ext uri="{BB962C8B-B14F-4D97-AF65-F5344CB8AC3E}">
        <p14:creationId xmlns:p14="http://schemas.microsoft.com/office/powerpoint/2010/main" val="964101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0" y="6356350"/>
            <a:ext cx="3338945" cy="501650"/>
          </a:xfrm>
          <a:prstGeom prst="rect">
            <a:avLst/>
          </a:prstGeom>
        </p:spPr>
        <p:txBody>
          <a:bodyPr/>
          <a:lstStyle/>
          <a:p>
            <a:r>
              <a:rPr lang="en-US"/>
              <a:t>February 19, 2018</a:t>
            </a:r>
          </a:p>
        </p:txBody>
      </p:sp>
      <p:sp>
        <p:nvSpPr>
          <p:cNvPr id="6" name="Footer Placeholder 5"/>
          <p:cNvSpPr>
            <a:spLocks noGrp="1"/>
          </p:cNvSpPr>
          <p:nvPr>
            <p:ph type="ftr" sz="quarter" idx="11"/>
          </p:nvPr>
        </p:nvSpPr>
        <p:spPr>
          <a:xfrm>
            <a:off x="3338945" y="6356350"/>
            <a:ext cx="4114800" cy="501650"/>
          </a:xfrm>
          <a:prstGeom prst="rect">
            <a:avLst/>
          </a:prstGeom>
        </p:spPr>
        <p:txBody>
          <a:bodyPr/>
          <a:lstStyle/>
          <a:p>
            <a:r>
              <a:rPr lang="en-US"/>
              <a:t>Wright Lab Update</a:t>
            </a:r>
          </a:p>
        </p:txBody>
      </p:sp>
      <p:sp>
        <p:nvSpPr>
          <p:cNvPr id="7" name="Slide Number Placeholder 6"/>
          <p:cNvSpPr>
            <a:spLocks noGrp="1"/>
          </p:cNvSpPr>
          <p:nvPr>
            <p:ph type="sldNum" sz="quarter" idx="12"/>
          </p:nvPr>
        </p:nvSpPr>
        <p:spPr>
          <a:xfrm>
            <a:off x="7453745" y="6356350"/>
            <a:ext cx="4738255" cy="501650"/>
          </a:xfrm>
          <a:prstGeom prst="rect">
            <a:avLst/>
          </a:prstGeom>
        </p:spPr>
        <p:txBody>
          <a:bodyPr/>
          <a:lstStyle/>
          <a:p>
            <a:fld id="{2A148E31-156F-4238-93BA-5133D20368C8}" type="slidenum">
              <a:rPr lang="en-US" smtClean="0"/>
              <a:t>‹#›</a:t>
            </a:fld>
            <a:endParaRPr lang="en-US"/>
          </a:p>
        </p:txBody>
      </p:sp>
    </p:spTree>
    <p:extLst>
      <p:ext uri="{BB962C8B-B14F-4D97-AF65-F5344CB8AC3E}">
        <p14:creationId xmlns:p14="http://schemas.microsoft.com/office/powerpoint/2010/main" val="827372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841663"/>
          </a:xfrm>
          <a:prstGeom prst="rect">
            <a:avLst/>
          </a:prstGeom>
          <a:solidFill>
            <a:srgbClr val="3399FF"/>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6B438996-DC81-4AF2-B36D-3B36DA725985}"/>
              </a:ext>
            </a:extLst>
          </p:cNvPr>
          <p:cNvSpPr>
            <a:spLocks noGrp="1"/>
          </p:cNvSpPr>
          <p:nvPr>
            <p:ph type="dt" sz="half" idx="2"/>
          </p:nvPr>
        </p:nvSpPr>
        <p:spPr>
          <a:xfrm>
            <a:off x="0" y="6356350"/>
            <a:ext cx="3338945" cy="501650"/>
          </a:xfrm>
          <a:prstGeom prst="rect">
            <a:avLst/>
          </a:prstGeom>
          <a:solidFill>
            <a:srgbClr val="194D80"/>
          </a:solidFill>
        </p:spPr>
        <p:txBody>
          <a:bodyPr vert="horz" lIns="91440" tIns="45720" rIns="91440" bIns="45720" rtlCol="0" anchor="ctr"/>
          <a:lstStyle>
            <a:lvl1pPr algn="l">
              <a:defRPr sz="1400">
                <a:solidFill>
                  <a:schemeClr val="bg1"/>
                </a:solidFill>
              </a:defRPr>
            </a:lvl1pPr>
          </a:lstStyle>
          <a:p>
            <a:r>
              <a:rPr lang="en-US"/>
              <a:t>February 19, 2018</a:t>
            </a:r>
            <a:endParaRPr lang="en-US" dirty="0"/>
          </a:p>
        </p:txBody>
      </p:sp>
      <p:sp>
        <p:nvSpPr>
          <p:cNvPr id="8" name="Footer Placeholder 4">
            <a:extLst>
              <a:ext uri="{FF2B5EF4-FFF2-40B4-BE49-F238E27FC236}">
                <a16:creationId xmlns:a16="http://schemas.microsoft.com/office/drawing/2014/main" id="{B9652CCC-D701-4808-9776-2A5A0B60251F}"/>
              </a:ext>
            </a:extLst>
          </p:cNvPr>
          <p:cNvSpPr>
            <a:spLocks noGrp="1"/>
          </p:cNvSpPr>
          <p:nvPr>
            <p:ph type="ftr" sz="quarter" idx="3"/>
          </p:nvPr>
        </p:nvSpPr>
        <p:spPr>
          <a:xfrm>
            <a:off x="3338945" y="6356350"/>
            <a:ext cx="4114800" cy="501650"/>
          </a:xfrm>
          <a:prstGeom prst="rect">
            <a:avLst/>
          </a:prstGeom>
          <a:solidFill>
            <a:srgbClr val="2673BF"/>
          </a:solidFill>
        </p:spPr>
        <p:txBody>
          <a:bodyPr vert="horz" lIns="91440" tIns="45720" rIns="91440" bIns="45720" rtlCol="0" anchor="ctr"/>
          <a:lstStyle>
            <a:lvl1pPr algn="ctr">
              <a:defRPr sz="1400">
                <a:solidFill>
                  <a:schemeClr val="bg1"/>
                </a:solidFill>
              </a:defRPr>
            </a:lvl1pPr>
          </a:lstStyle>
          <a:p>
            <a:r>
              <a:rPr lang="en-US"/>
              <a:t>Wright Lab Update</a:t>
            </a:r>
            <a:endParaRPr lang="en-US" dirty="0"/>
          </a:p>
        </p:txBody>
      </p:sp>
      <p:sp>
        <p:nvSpPr>
          <p:cNvPr id="9" name="Slide Number Placeholder 5">
            <a:extLst>
              <a:ext uri="{FF2B5EF4-FFF2-40B4-BE49-F238E27FC236}">
                <a16:creationId xmlns:a16="http://schemas.microsoft.com/office/drawing/2014/main" id="{80F275FA-6CC7-4425-BABA-E3E6FE5B918F}"/>
              </a:ext>
            </a:extLst>
          </p:cNvPr>
          <p:cNvSpPr>
            <a:spLocks noGrp="1"/>
          </p:cNvSpPr>
          <p:nvPr>
            <p:ph type="sldNum" sz="quarter" idx="4"/>
          </p:nvPr>
        </p:nvSpPr>
        <p:spPr>
          <a:xfrm>
            <a:off x="7453745" y="6356350"/>
            <a:ext cx="4738255" cy="501650"/>
          </a:xfrm>
          <a:prstGeom prst="rect">
            <a:avLst/>
          </a:prstGeom>
          <a:solidFill>
            <a:srgbClr val="3399FF"/>
          </a:solidFill>
        </p:spPr>
        <p:txBody>
          <a:bodyPr vert="horz" lIns="91440" tIns="45720" rIns="91440" bIns="45720" rtlCol="0" anchor="ctr"/>
          <a:lstStyle>
            <a:lvl1pPr algn="r">
              <a:defRPr sz="1400" b="0">
                <a:solidFill>
                  <a:schemeClr val="bg1"/>
                </a:solidFill>
              </a:defRPr>
            </a:lvl1pPr>
          </a:lstStyle>
          <a:p>
            <a:fld id="{2A148E31-156F-4238-93BA-5133D20368C8}" type="slidenum">
              <a:rPr lang="en-US" smtClean="0"/>
              <a:pPr/>
              <a:t>‹#›</a:t>
            </a:fld>
            <a:endParaRPr lang="en-US" dirty="0"/>
          </a:p>
        </p:txBody>
      </p:sp>
    </p:spTree>
    <p:extLst>
      <p:ext uri="{BB962C8B-B14F-4D97-AF65-F5344CB8AC3E}">
        <p14:creationId xmlns:p14="http://schemas.microsoft.com/office/powerpoint/2010/main" val="4231226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gitlab.cern.ch/ATLAS-EGamma/Software/Calibration/InSituCalibration/blob/master/CalibrationSelection/data/JPsiee_calibration.cfg" TargetMode="Externa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image" Target="../media/image28.png"/><Relationship Id="rId7" Type="http://schemas.openxmlformats.org/officeDocument/2006/relationships/hyperlink" Target="https://arxiv.org/abs/1802.03388" TargetMode="External"/><Relationship Id="rId12" Type="http://schemas.openxmlformats.org/officeDocument/2006/relationships/image" Target="../media/image35.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2.png"/><Relationship Id="rId11" Type="http://schemas.openxmlformats.org/officeDocument/2006/relationships/image" Target="../media/image341.png"/><Relationship Id="rId5" Type="http://schemas.openxmlformats.org/officeDocument/2006/relationships/image" Target="../media/image30.png"/><Relationship Id="rId10"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png"/><Relationship Id="rId7" Type="http://schemas.openxmlformats.org/officeDocument/2006/relationships/image" Target="../media/image7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2.pn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9101F-735A-4C65-9F87-B1A665DEC7AE}"/>
              </a:ext>
            </a:extLst>
          </p:cNvPr>
          <p:cNvSpPr>
            <a:spLocks noGrp="1"/>
          </p:cNvSpPr>
          <p:nvPr>
            <p:ph type="ctrTitle"/>
          </p:nvPr>
        </p:nvSpPr>
        <p:spPr/>
        <p:txBody>
          <a:bodyPr/>
          <a:lstStyle/>
          <a:p>
            <a:r>
              <a:rPr lang="en-US" dirty="0"/>
              <a:t>CERN Activity Update</a:t>
            </a:r>
          </a:p>
        </p:txBody>
      </p:sp>
      <p:sp>
        <p:nvSpPr>
          <p:cNvPr id="3" name="Subtitle 2">
            <a:extLst>
              <a:ext uri="{FF2B5EF4-FFF2-40B4-BE49-F238E27FC236}">
                <a16:creationId xmlns:a16="http://schemas.microsoft.com/office/drawing/2014/main" id="{C4006AE9-DAD5-4E56-814D-42A22A55238F}"/>
              </a:ext>
            </a:extLst>
          </p:cNvPr>
          <p:cNvSpPr>
            <a:spLocks noGrp="1"/>
          </p:cNvSpPr>
          <p:nvPr>
            <p:ph type="subTitle" idx="1"/>
          </p:nvPr>
        </p:nvSpPr>
        <p:spPr/>
        <p:txBody>
          <a:bodyPr/>
          <a:lstStyle/>
          <a:p>
            <a:r>
              <a:rPr lang="en-US" dirty="0"/>
              <a:t>Christian Weber</a:t>
            </a:r>
          </a:p>
          <a:p>
            <a:r>
              <a:rPr lang="en-US" dirty="0">
                <a:solidFill>
                  <a:srgbClr val="003D76"/>
                </a:solidFill>
                <a:latin typeface="YaleNew" panose="02000602050000020003" pitchFamily="50" charset="0"/>
              </a:rPr>
              <a:t>Yale</a:t>
            </a:r>
          </a:p>
          <a:p>
            <a:r>
              <a:rPr lang="en-US" dirty="0"/>
              <a:t>February 19, 2018</a:t>
            </a:r>
          </a:p>
        </p:txBody>
      </p:sp>
      <p:sp>
        <p:nvSpPr>
          <p:cNvPr id="4" name="Date Placeholder 3">
            <a:extLst>
              <a:ext uri="{FF2B5EF4-FFF2-40B4-BE49-F238E27FC236}">
                <a16:creationId xmlns:a16="http://schemas.microsoft.com/office/drawing/2014/main" id="{B0E4AB16-3251-44D2-AC27-37F62720A41E}"/>
              </a:ext>
            </a:extLst>
          </p:cNvPr>
          <p:cNvSpPr>
            <a:spLocks noGrp="1"/>
          </p:cNvSpPr>
          <p:nvPr>
            <p:ph type="dt" sz="half" idx="10"/>
          </p:nvPr>
        </p:nvSpPr>
        <p:spPr/>
        <p:txBody>
          <a:bodyPr/>
          <a:lstStyle/>
          <a:p>
            <a:r>
              <a:rPr lang="en-US"/>
              <a:t>February 19, 2018</a:t>
            </a:r>
            <a:endParaRPr lang="en-US" dirty="0"/>
          </a:p>
        </p:txBody>
      </p:sp>
      <p:sp>
        <p:nvSpPr>
          <p:cNvPr id="5" name="Footer Placeholder 4">
            <a:extLst>
              <a:ext uri="{FF2B5EF4-FFF2-40B4-BE49-F238E27FC236}">
                <a16:creationId xmlns:a16="http://schemas.microsoft.com/office/drawing/2014/main" id="{8E00121D-3202-4350-A65D-4132E30218CC}"/>
              </a:ext>
            </a:extLst>
          </p:cNvPr>
          <p:cNvSpPr>
            <a:spLocks noGrp="1"/>
          </p:cNvSpPr>
          <p:nvPr>
            <p:ph type="ftr" sz="quarter" idx="11"/>
          </p:nvPr>
        </p:nvSpPr>
        <p:spPr/>
        <p:txBody>
          <a:bodyPr/>
          <a:lstStyle/>
          <a:p>
            <a:r>
              <a:rPr lang="en-US"/>
              <a:t>Wright Lab Update</a:t>
            </a:r>
            <a:endParaRPr lang="en-US" dirty="0"/>
          </a:p>
        </p:txBody>
      </p:sp>
      <p:sp>
        <p:nvSpPr>
          <p:cNvPr id="6" name="Slide Number Placeholder 5">
            <a:extLst>
              <a:ext uri="{FF2B5EF4-FFF2-40B4-BE49-F238E27FC236}">
                <a16:creationId xmlns:a16="http://schemas.microsoft.com/office/drawing/2014/main" id="{F9C69BD8-D110-4237-ACF1-DB8A54FBFD18}"/>
              </a:ext>
            </a:extLst>
          </p:cNvPr>
          <p:cNvSpPr>
            <a:spLocks noGrp="1"/>
          </p:cNvSpPr>
          <p:nvPr>
            <p:ph type="sldNum" sz="quarter" idx="12"/>
          </p:nvPr>
        </p:nvSpPr>
        <p:spPr/>
        <p:txBody>
          <a:bodyPr/>
          <a:lstStyle/>
          <a:p>
            <a:fld id="{2A148E31-156F-4238-93BA-5133D20368C8}" type="slidenum">
              <a:rPr lang="en-US" smtClean="0"/>
              <a:pPr/>
              <a:t>1</a:t>
            </a:fld>
            <a:endParaRPr lang="en-US" dirty="0"/>
          </a:p>
        </p:txBody>
      </p:sp>
    </p:spTree>
    <p:extLst>
      <p:ext uri="{BB962C8B-B14F-4D97-AF65-F5344CB8AC3E}">
        <p14:creationId xmlns:p14="http://schemas.microsoft.com/office/powerpoint/2010/main" val="698191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8211BD5-CEDA-46A5-A158-760F586025AB}"/>
              </a:ext>
            </a:extLst>
          </p:cNvPr>
          <p:cNvSpPr txBox="1"/>
          <p:nvPr/>
        </p:nvSpPr>
        <p:spPr>
          <a:xfrm>
            <a:off x="5798820" y="1097280"/>
            <a:ext cx="4132285" cy="2585323"/>
          </a:xfrm>
          <a:prstGeom prst="rect">
            <a:avLst/>
          </a:prstGeom>
          <a:noFill/>
        </p:spPr>
        <p:txBody>
          <a:bodyPr wrap="none" rtlCol="0">
            <a:spAutoFit/>
          </a:bodyPr>
          <a:lstStyle/>
          <a:p>
            <a:r>
              <a:rPr lang="en-US" dirty="0"/>
              <a:t>Used </a:t>
            </a:r>
            <a:r>
              <a:rPr lang="en-US" dirty="0">
                <a:hlinkClick r:id="rId2"/>
              </a:rPr>
              <a:t>InSituCalibration</a:t>
            </a:r>
            <a:r>
              <a:rPr lang="en-US" dirty="0"/>
              <a:t> for mass plots</a:t>
            </a:r>
          </a:p>
          <a:p>
            <a:endParaRPr lang="en-US" dirty="0"/>
          </a:p>
          <a:p>
            <a:endParaRPr lang="en-US" dirty="0"/>
          </a:p>
          <a:p>
            <a:r>
              <a:rPr lang="en-US" dirty="0"/>
              <a:t>No improvement expected</a:t>
            </a:r>
          </a:p>
          <a:p>
            <a:pPr marL="285750" indent="-285750">
              <a:buFont typeface="Arial" panose="020B0604020202020204" pitchFamily="34" charset="0"/>
              <a:buChar char="•"/>
            </a:pPr>
            <a:r>
              <a:rPr lang="en-US" dirty="0"/>
              <a:t>Electron pT cut for Z plots: pT &gt; 27 GeV</a:t>
            </a:r>
          </a:p>
          <a:p>
            <a:pPr marL="285750" indent="-285750">
              <a:buFont typeface="Arial" panose="020B0604020202020204" pitchFamily="34" charset="0"/>
              <a:buChar char="•"/>
            </a:pPr>
            <a:r>
              <a:rPr lang="en-US" dirty="0"/>
              <a:t>For J/psi plots pT &gt; 4.5 GeV</a:t>
            </a:r>
          </a:p>
          <a:p>
            <a:endParaRPr lang="en-US" dirty="0"/>
          </a:p>
          <a:p>
            <a:endParaRPr lang="en-US" dirty="0"/>
          </a:p>
          <a:p>
            <a:endParaRPr lang="en-US" dirty="0"/>
          </a:p>
        </p:txBody>
      </p:sp>
      <p:pic>
        <p:nvPicPr>
          <p:cNvPr id="17" name="Picture 16">
            <a:extLst>
              <a:ext uri="{FF2B5EF4-FFF2-40B4-BE49-F238E27FC236}">
                <a16:creationId xmlns:a16="http://schemas.microsoft.com/office/drawing/2014/main" id="{0ADC80E3-FD44-4645-9529-80498B86D8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8821" y="872252"/>
            <a:ext cx="4615180" cy="5169518"/>
          </a:xfrm>
          <a:prstGeom prst="rect">
            <a:avLst/>
          </a:prstGeom>
        </p:spPr>
      </p:pic>
      <p:pic>
        <p:nvPicPr>
          <p:cNvPr id="11" name="Picture 10">
            <a:extLst>
              <a:ext uri="{FF2B5EF4-FFF2-40B4-BE49-F238E27FC236}">
                <a16:creationId xmlns:a16="http://schemas.microsoft.com/office/drawing/2014/main" id="{C99A12BD-A41B-4C44-962E-37B853512B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37" y="885856"/>
            <a:ext cx="4603035" cy="5155914"/>
          </a:xfrm>
          <a:prstGeom prst="rect">
            <a:avLst/>
          </a:prstGeom>
        </p:spPr>
      </p:pic>
      <p:sp>
        <p:nvSpPr>
          <p:cNvPr id="2" name="Title 1">
            <a:extLst>
              <a:ext uri="{FF2B5EF4-FFF2-40B4-BE49-F238E27FC236}">
                <a16:creationId xmlns:a16="http://schemas.microsoft.com/office/drawing/2014/main" id="{343B3CE5-A75B-4435-9B38-8DDCB5E923AB}"/>
              </a:ext>
            </a:extLst>
          </p:cNvPr>
          <p:cNvSpPr>
            <a:spLocks noGrp="1"/>
          </p:cNvSpPr>
          <p:nvPr>
            <p:ph type="title"/>
          </p:nvPr>
        </p:nvSpPr>
        <p:spPr/>
        <p:txBody>
          <a:bodyPr/>
          <a:lstStyle/>
          <a:p>
            <a:r>
              <a:rPr lang="en-US" dirty="0"/>
              <a:t>Z MC and Data mass plots</a:t>
            </a:r>
          </a:p>
        </p:txBody>
      </p:sp>
      <p:sp>
        <p:nvSpPr>
          <p:cNvPr id="3" name="Date Placeholder 2">
            <a:extLst>
              <a:ext uri="{FF2B5EF4-FFF2-40B4-BE49-F238E27FC236}">
                <a16:creationId xmlns:a16="http://schemas.microsoft.com/office/drawing/2014/main" id="{086245EC-F0D3-4AEA-9088-6F9E6C03D3DE}"/>
              </a:ext>
            </a:extLst>
          </p:cNvPr>
          <p:cNvSpPr>
            <a:spLocks noGrp="1"/>
          </p:cNvSpPr>
          <p:nvPr>
            <p:ph type="dt" sz="half" idx="10"/>
          </p:nvPr>
        </p:nvSpPr>
        <p:spPr/>
        <p:txBody>
          <a:bodyPr/>
          <a:lstStyle/>
          <a:p>
            <a:r>
              <a:rPr lang="en-US"/>
              <a:t>February 19, 2018</a:t>
            </a:r>
            <a:endParaRPr lang="en-US" dirty="0"/>
          </a:p>
        </p:txBody>
      </p:sp>
      <p:sp>
        <p:nvSpPr>
          <p:cNvPr id="4" name="Footer Placeholder 3">
            <a:extLst>
              <a:ext uri="{FF2B5EF4-FFF2-40B4-BE49-F238E27FC236}">
                <a16:creationId xmlns:a16="http://schemas.microsoft.com/office/drawing/2014/main" id="{D9EF7200-7681-41D8-A7FC-51F5FB061C58}"/>
              </a:ext>
            </a:extLst>
          </p:cNvPr>
          <p:cNvSpPr>
            <a:spLocks noGrp="1"/>
          </p:cNvSpPr>
          <p:nvPr>
            <p:ph type="ftr" sz="quarter" idx="11"/>
          </p:nvPr>
        </p:nvSpPr>
        <p:spPr/>
        <p:txBody>
          <a:bodyPr/>
          <a:lstStyle/>
          <a:p>
            <a:r>
              <a:rPr lang="en-US"/>
              <a:t>Wright Lab Update</a:t>
            </a:r>
            <a:endParaRPr lang="en-US" dirty="0"/>
          </a:p>
        </p:txBody>
      </p:sp>
      <p:sp>
        <p:nvSpPr>
          <p:cNvPr id="5" name="Slide Number Placeholder 4">
            <a:extLst>
              <a:ext uri="{FF2B5EF4-FFF2-40B4-BE49-F238E27FC236}">
                <a16:creationId xmlns:a16="http://schemas.microsoft.com/office/drawing/2014/main" id="{C6B80878-BC34-4E24-836A-158660D39BA8}"/>
              </a:ext>
            </a:extLst>
          </p:cNvPr>
          <p:cNvSpPr>
            <a:spLocks noGrp="1"/>
          </p:cNvSpPr>
          <p:nvPr>
            <p:ph type="sldNum" sz="quarter" idx="12"/>
          </p:nvPr>
        </p:nvSpPr>
        <p:spPr/>
        <p:txBody>
          <a:bodyPr/>
          <a:lstStyle/>
          <a:p>
            <a:fld id="{2A148E31-156F-4238-93BA-5133D20368C8}" type="slidenum">
              <a:rPr lang="en-US" smtClean="0"/>
              <a:pPr/>
              <a:t>10</a:t>
            </a:fld>
            <a:endParaRPr lang="en-US" dirty="0"/>
          </a:p>
        </p:txBody>
      </p:sp>
      <p:sp>
        <p:nvSpPr>
          <p:cNvPr id="8" name="TextBox 7">
            <a:extLst>
              <a:ext uri="{FF2B5EF4-FFF2-40B4-BE49-F238E27FC236}">
                <a16:creationId xmlns:a16="http://schemas.microsoft.com/office/drawing/2014/main" id="{C4D9CDB8-DA17-41BD-A983-CB3F57C797E9}"/>
              </a:ext>
            </a:extLst>
          </p:cNvPr>
          <p:cNvSpPr txBox="1"/>
          <p:nvPr/>
        </p:nvSpPr>
        <p:spPr>
          <a:xfrm>
            <a:off x="3692783" y="3021088"/>
            <a:ext cx="1106967" cy="230832"/>
          </a:xfrm>
          <a:prstGeom prst="rect">
            <a:avLst/>
          </a:prstGeom>
          <a:noFill/>
        </p:spPr>
        <p:txBody>
          <a:bodyPr wrap="square" rtlCol="0">
            <a:spAutoFit/>
          </a:bodyPr>
          <a:lstStyle/>
          <a:p>
            <a:r>
              <a:rPr lang="en-US" sz="900" dirty="0">
                <a:solidFill>
                  <a:srgbClr val="5AD455"/>
                </a:solidFill>
              </a:rPr>
              <a:t>IQR:            4777.0</a:t>
            </a:r>
          </a:p>
        </p:txBody>
      </p:sp>
      <p:sp>
        <p:nvSpPr>
          <p:cNvPr id="9" name="Rectangle 8">
            <a:extLst>
              <a:ext uri="{FF2B5EF4-FFF2-40B4-BE49-F238E27FC236}">
                <a16:creationId xmlns:a16="http://schemas.microsoft.com/office/drawing/2014/main" id="{E8B3237D-D3C9-4076-BE0D-A05FCF845EAB}"/>
              </a:ext>
            </a:extLst>
          </p:cNvPr>
          <p:cNvSpPr/>
          <p:nvPr/>
        </p:nvSpPr>
        <p:spPr>
          <a:xfrm>
            <a:off x="3700402" y="4316391"/>
            <a:ext cx="1101649" cy="230832"/>
          </a:xfrm>
          <a:prstGeom prst="rect">
            <a:avLst/>
          </a:prstGeom>
        </p:spPr>
        <p:txBody>
          <a:bodyPr wrap="square">
            <a:spAutoFit/>
          </a:bodyPr>
          <a:lstStyle/>
          <a:p>
            <a:r>
              <a:rPr lang="en-US" sz="900" dirty="0">
                <a:solidFill>
                  <a:srgbClr val="4943D5"/>
                </a:solidFill>
              </a:rPr>
              <a:t>IQR:           4776.3</a:t>
            </a:r>
          </a:p>
        </p:txBody>
      </p:sp>
      <p:sp>
        <p:nvSpPr>
          <p:cNvPr id="10" name="TextBox 9">
            <a:extLst>
              <a:ext uri="{FF2B5EF4-FFF2-40B4-BE49-F238E27FC236}">
                <a16:creationId xmlns:a16="http://schemas.microsoft.com/office/drawing/2014/main" id="{F8837593-8959-4098-803B-8A058E3885ED}"/>
              </a:ext>
            </a:extLst>
          </p:cNvPr>
          <p:cNvSpPr txBox="1"/>
          <p:nvPr/>
        </p:nvSpPr>
        <p:spPr>
          <a:xfrm>
            <a:off x="5798820" y="1097280"/>
            <a:ext cx="473206" cy="923330"/>
          </a:xfrm>
          <a:prstGeom prst="rect">
            <a:avLst/>
          </a:prstGeom>
          <a:noFill/>
        </p:spPr>
        <p:txBody>
          <a:bodyPr wrap="none" rtlCol="0">
            <a:spAutoFit/>
          </a:bodyPr>
          <a:lstStyle/>
          <a:p>
            <a:pPr marL="285750" indent="-285750">
              <a:buFontTx/>
              <a:buChar char="-"/>
            </a:pPr>
            <a:endParaRPr lang="en-US" dirty="0"/>
          </a:p>
          <a:p>
            <a:pPr marL="285750" indent="-285750">
              <a:buFontTx/>
              <a:buChar char="-"/>
            </a:pPr>
            <a:endParaRPr lang="en-US" dirty="0"/>
          </a:p>
          <a:p>
            <a:endParaRPr lang="en-US" dirty="0"/>
          </a:p>
        </p:txBody>
      </p:sp>
      <p:sp>
        <p:nvSpPr>
          <p:cNvPr id="14" name="TextBox 13">
            <a:extLst>
              <a:ext uri="{FF2B5EF4-FFF2-40B4-BE49-F238E27FC236}">
                <a16:creationId xmlns:a16="http://schemas.microsoft.com/office/drawing/2014/main" id="{44CD0629-3D72-4AAE-8A50-BF19FEADF541}"/>
              </a:ext>
            </a:extLst>
          </p:cNvPr>
          <p:cNvSpPr txBox="1"/>
          <p:nvPr/>
        </p:nvSpPr>
        <p:spPr>
          <a:xfrm>
            <a:off x="9449693" y="3006941"/>
            <a:ext cx="1106967" cy="230832"/>
          </a:xfrm>
          <a:prstGeom prst="rect">
            <a:avLst/>
          </a:prstGeom>
          <a:noFill/>
        </p:spPr>
        <p:txBody>
          <a:bodyPr wrap="square" rtlCol="0">
            <a:spAutoFit/>
          </a:bodyPr>
          <a:lstStyle/>
          <a:p>
            <a:r>
              <a:rPr lang="en-US" sz="900" dirty="0">
                <a:solidFill>
                  <a:srgbClr val="5AD455"/>
                </a:solidFill>
              </a:rPr>
              <a:t>IQR:           5028.3</a:t>
            </a:r>
          </a:p>
        </p:txBody>
      </p:sp>
      <p:sp>
        <p:nvSpPr>
          <p:cNvPr id="15" name="Rectangle 14">
            <a:extLst>
              <a:ext uri="{FF2B5EF4-FFF2-40B4-BE49-F238E27FC236}">
                <a16:creationId xmlns:a16="http://schemas.microsoft.com/office/drawing/2014/main" id="{72F2F3C9-F7AE-4C51-BA81-B6D781AD5B95}"/>
              </a:ext>
            </a:extLst>
          </p:cNvPr>
          <p:cNvSpPr/>
          <p:nvPr/>
        </p:nvSpPr>
        <p:spPr>
          <a:xfrm>
            <a:off x="9455011" y="4316391"/>
            <a:ext cx="1101649" cy="230832"/>
          </a:xfrm>
          <a:prstGeom prst="rect">
            <a:avLst/>
          </a:prstGeom>
        </p:spPr>
        <p:txBody>
          <a:bodyPr wrap="square">
            <a:spAutoFit/>
          </a:bodyPr>
          <a:lstStyle/>
          <a:p>
            <a:r>
              <a:rPr lang="en-US" sz="900" dirty="0">
                <a:solidFill>
                  <a:srgbClr val="4943D5"/>
                </a:solidFill>
              </a:rPr>
              <a:t>IQR:           5027.6</a:t>
            </a:r>
          </a:p>
        </p:txBody>
      </p:sp>
      <p:sp>
        <p:nvSpPr>
          <p:cNvPr id="19" name="TextBox 18">
            <a:extLst>
              <a:ext uri="{FF2B5EF4-FFF2-40B4-BE49-F238E27FC236}">
                <a16:creationId xmlns:a16="http://schemas.microsoft.com/office/drawing/2014/main" id="{D965B6C5-2C57-4A9F-94EE-2F17CC92055D}"/>
              </a:ext>
            </a:extLst>
          </p:cNvPr>
          <p:cNvSpPr txBox="1"/>
          <p:nvPr/>
        </p:nvSpPr>
        <p:spPr>
          <a:xfrm>
            <a:off x="-57366" y="6048572"/>
            <a:ext cx="2636471" cy="307777"/>
          </a:xfrm>
          <a:prstGeom prst="rect">
            <a:avLst/>
          </a:prstGeom>
          <a:noFill/>
        </p:spPr>
        <p:txBody>
          <a:bodyPr wrap="square" rtlCol="0">
            <a:spAutoFit/>
          </a:bodyPr>
          <a:lstStyle/>
          <a:p>
            <a:r>
              <a:rPr lang="en-US" sz="1400" dirty="0">
                <a:solidFill>
                  <a:schemeClr val="bg2">
                    <a:lumMod val="75000"/>
                  </a:schemeClr>
                </a:solidFill>
              </a:rPr>
              <a:t>IQR –interquartile range</a:t>
            </a:r>
          </a:p>
        </p:txBody>
      </p:sp>
      <p:sp>
        <p:nvSpPr>
          <p:cNvPr id="6" name="Rectangle 5">
            <a:extLst>
              <a:ext uri="{FF2B5EF4-FFF2-40B4-BE49-F238E27FC236}">
                <a16:creationId xmlns:a16="http://schemas.microsoft.com/office/drawing/2014/main" id="{7C9956D8-5E77-4A9B-A8A4-7F68D5E67CE0}"/>
              </a:ext>
            </a:extLst>
          </p:cNvPr>
          <p:cNvSpPr/>
          <p:nvPr/>
        </p:nvSpPr>
        <p:spPr>
          <a:xfrm>
            <a:off x="2816316" y="6010472"/>
            <a:ext cx="8773704" cy="369332"/>
          </a:xfrm>
          <a:prstGeom prst="rect">
            <a:avLst/>
          </a:prstGeom>
        </p:spPr>
        <p:txBody>
          <a:bodyPr wrap="square">
            <a:spAutoFit/>
          </a:bodyPr>
          <a:lstStyle/>
          <a:p>
            <a:r>
              <a:rPr lang="en-US" dirty="0"/>
              <a:t>No improvement expected: Electron pT cut for Z plots: pT &gt; 27 GeV</a:t>
            </a:r>
          </a:p>
        </p:txBody>
      </p:sp>
    </p:spTree>
    <p:extLst>
      <p:ext uri="{BB962C8B-B14F-4D97-AF65-F5344CB8AC3E}">
        <p14:creationId xmlns:p14="http://schemas.microsoft.com/office/powerpoint/2010/main" val="1988003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CB11D44-085C-460C-B34D-CB383FFA5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5812" y="858639"/>
            <a:ext cx="4601577" cy="5154281"/>
          </a:xfrm>
          <a:prstGeom prst="rect">
            <a:avLst/>
          </a:prstGeom>
        </p:spPr>
      </p:pic>
      <p:pic>
        <p:nvPicPr>
          <p:cNvPr id="7" name="Picture 6">
            <a:extLst>
              <a:ext uri="{FF2B5EF4-FFF2-40B4-BE49-F238E27FC236}">
                <a16:creationId xmlns:a16="http://schemas.microsoft.com/office/drawing/2014/main" id="{35239AE7-7EE3-49EC-93E8-5BDF4B5E3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299" y="843621"/>
            <a:ext cx="4601289" cy="5153958"/>
          </a:xfrm>
          <a:prstGeom prst="rect">
            <a:avLst/>
          </a:prstGeom>
        </p:spPr>
      </p:pic>
      <p:sp>
        <p:nvSpPr>
          <p:cNvPr id="2" name="Title 1">
            <a:extLst>
              <a:ext uri="{FF2B5EF4-FFF2-40B4-BE49-F238E27FC236}">
                <a16:creationId xmlns:a16="http://schemas.microsoft.com/office/drawing/2014/main" id="{343B3CE5-A75B-4435-9B38-8DDCB5E923AB}"/>
              </a:ext>
            </a:extLst>
          </p:cNvPr>
          <p:cNvSpPr>
            <a:spLocks noGrp="1"/>
          </p:cNvSpPr>
          <p:nvPr>
            <p:ph type="title"/>
          </p:nvPr>
        </p:nvSpPr>
        <p:spPr/>
        <p:txBody>
          <a:bodyPr/>
          <a:lstStyle/>
          <a:p>
            <a:r>
              <a:rPr lang="en-US" dirty="0"/>
              <a:t>J/psi MC mass plots</a:t>
            </a:r>
          </a:p>
        </p:txBody>
      </p:sp>
      <p:sp>
        <p:nvSpPr>
          <p:cNvPr id="3" name="Date Placeholder 2">
            <a:extLst>
              <a:ext uri="{FF2B5EF4-FFF2-40B4-BE49-F238E27FC236}">
                <a16:creationId xmlns:a16="http://schemas.microsoft.com/office/drawing/2014/main" id="{086245EC-F0D3-4AEA-9088-6F9E6C03D3DE}"/>
              </a:ext>
            </a:extLst>
          </p:cNvPr>
          <p:cNvSpPr>
            <a:spLocks noGrp="1"/>
          </p:cNvSpPr>
          <p:nvPr>
            <p:ph type="dt" sz="half" idx="10"/>
          </p:nvPr>
        </p:nvSpPr>
        <p:spPr/>
        <p:txBody>
          <a:bodyPr/>
          <a:lstStyle/>
          <a:p>
            <a:r>
              <a:rPr lang="en-US"/>
              <a:t>February 19, 2018</a:t>
            </a:r>
            <a:endParaRPr lang="en-US" dirty="0"/>
          </a:p>
        </p:txBody>
      </p:sp>
      <p:sp>
        <p:nvSpPr>
          <p:cNvPr id="4" name="Footer Placeholder 3">
            <a:extLst>
              <a:ext uri="{FF2B5EF4-FFF2-40B4-BE49-F238E27FC236}">
                <a16:creationId xmlns:a16="http://schemas.microsoft.com/office/drawing/2014/main" id="{D9EF7200-7681-41D8-A7FC-51F5FB061C58}"/>
              </a:ext>
            </a:extLst>
          </p:cNvPr>
          <p:cNvSpPr>
            <a:spLocks noGrp="1"/>
          </p:cNvSpPr>
          <p:nvPr>
            <p:ph type="ftr" sz="quarter" idx="11"/>
          </p:nvPr>
        </p:nvSpPr>
        <p:spPr/>
        <p:txBody>
          <a:bodyPr/>
          <a:lstStyle/>
          <a:p>
            <a:r>
              <a:rPr lang="en-US"/>
              <a:t>Wright Lab Update</a:t>
            </a:r>
            <a:endParaRPr lang="en-US" dirty="0"/>
          </a:p>
        </p:txBody>
      </p:sp>
      <p:sp>
        <p:nvSpPr>
          <p:cNvPr id="5" name="Slide Number Placeholder 4">
            <a:extLst>
              <a:ext uri="{FF2B5EF4-FFF2-40B4-BE49-F238E27FC236}">
                <a16:creationId xmlns:a16="http://schemas.microsoft.com/office/drawing/2014/main" id="{C6B80878-BC34-4E24-836A-158660D39BA8}"/>
              </a:ext>
            </a:extLst>
          </p:cNvPr>
          <p:cNvSpPr>
            <a:spLocks noGrp="1"/>
          </p:cNvSpPr>
          <p:nvPr>
            <p:ph type="sldNum" sz="quarter" idx="12"/>
          </p:nvPr>
        </p:nvSpPr>
        <p:spPr/>
        <p:txBody>
          <a:bodyPr/>
          <a:lstStyle/>
          <a:p>
            <a:fld id="{2A148E31-156F-4238-93BA-5133D20368C8}" type="slidenum">
              <a:rPr lang="en-US" smtClean="0"/>
              <a:pPr/>
              <a:t>11</a:t>
            </a:fld>
            <a:endParaRPr lang="en-US" dirty="0"/>
          </a:p>
        </p:txBody>
      </p:sp>
      <p:sp>
        <p:nvSpPr>
          <p:cNvPr id="8" name="TextBox 7">
            <a:extLst>
              <a:ext uri="{FF2B5EF4-FFF2-40B4-BE49-F238E27FC236}">
                <a16:creationId xmlns:a16="http://schemas.microsoft.com/office/drawing/2014/main" id="{C4D9CDB8-DA17-41BD-A983-CB3F57C797E9}"/>
              </a:ext>
            </a:extLst>
          </p:cNvPr>
          <p:cNvSpPr txBox="1"/>
          <p:nvPr/>
        </p:nvSpPr>
        <p:spPr>
          <a:xfrm>
            <a:off x="3963980" y="2981585"/>
            <a:ext cx="1007007" cy="246221"/>
          </a:xfrm>
          <a:prstGeom prst="rect">
            <a:avLst/>
          </a:prstGeom>
          <a:noFill/>
        </p:spPr>
        <p:txBody>
          <a:bodyPr wrap="none" rtlCol="0">
            <a:spAutoFit/>
          </a:bodyPr>
          <a:lstStyle/>
          <a:p>
            <a:r>
              <a:rPr lang="en-US" sz="1000" dirty="0">
                <a:solidFill>
                  <a:srgbClr val="5AD455"/>
                </a:solidFill>
              </a:rPr>
              <a:t>IQR:             272</a:t>
            </a:r>
          </a:p>
        </p:txBody>
      </p:sp>
      <p:sp>
        <p:nvSpPr>
          <p:cNvPr id="9" name="Rectangle 8">
            <a:extLst>
              <a:ext uri="{FF2B5EF4-FFF2-40B4-BE49-F238E27FC236}">
                <a16:creationId xmlns:a16="http://schemas.microsoft.com/office/drawing/2014/main" id="{E8B3237D-D3C9-4076-BE0D-A05FCF845EAB}"/>
              </a:ext>
            </a:extLst>
          </p:cNvPr>
          <p:cNvSpPr/>
          <p:nvPr/>
        </p:nvSpPr>
        <p:spPr>
          <a:xfrm>
            <a:off x="3963980" y="4264389"/>
            <a:ext cx="949299" cy="246221"/>
          </a:xfrm>
          <a:prstGeom prst="rect">
            <a:avLst/>
          </a:prstGeom>
        </p:spPr>
        <p:txBody>
          <a:bodyPr wrap="none">
            <a:spAutoFit/>
          </a:bodyPr>
          <a:lstStyle/>
          <a:p>
            <a:r>
              <a:rPr lang="en-US" sz="1000" dirty="0">
                <a:solidFill>
                  <a:srgbClr val="4943D5"/>
                </a:solidFill>
              </a:rPr>
              <a:t>IQR:</a:t>
            </a:r>
            <a:r>
              <a:rPr lang="en-US" sz="1000" dirty="0">
                <a:solidFill>
                  <a:srgbClr val="5AD455"/>
                </a:solidFill>
              </a:rPr>
              <a:t>            </a:t>
            </a:r>
            <a:r>
              <a:rPr lang="en-US" sz="1000" dirty="0">
                <a:solidFill>
                  <a:srgbClr val="4943D5"/>
                </a:solidFill>
              </a:rPr>
              <a:t>232</a:t>
            </a:r>
          </a:p>
        </p:txBody>
      </p:sp>
      <p:sp>
        <p:nvSpPr>
          <p:cNvPr id="16" name="TextBox 15">
            <a:extLst>
              <a:ext uri="{FF2B5EF4-FFF2-40B4-BE49-F238E27FC236}">
                <a16:creationId xmlns:a16="http://schemas.microsoft.com/office/drawing/2014/main" id="{F27879A0-9076-4F4F-9643-1A6CA1859584}"/>
              </a:ext>
            </a:extLst>
          </p:cNvPr>
          <p:cNvSpPr txBox="1"/>
          <p:nvPr/>
        </p:nvSpPr>
        <p:spPr>
          <a:xfrm>
            <a:off x="-57366" y="6048572"/>
            <a:ext cx="2636471" cy="307777"/>
          </a:xfrm>
          <a:prstGeom prst="rect">
            <a:avLst/>
          </a:prstGeom>
          <a:noFill/>
        </p:spPr>
        <p:txBody>
          <a:bodyPr wrap="square" rtlCol="0">
            <a:spAutoFit/>
          </a:bodyPr>
          <a:lstStyle/>
          <a:p>
            <a:r>
              <a:rPr lang="en-US" sz="1400" dirty="0">
                <a:solidFill>
                  <a:schemeClr val="bg2">
                    <a:lumMod val="75000"/>
                  </a:schemeClr>
                </a:solidFill>
              </a:rPr>
              <a:t>IQR –interquartile range</a:t>
            </a:r>
          </a:p>
        </p:txBody>
      </p:sp>
      <p:sp>
        <p:nvSpPr>
          <p:cNvPr id="18" name="Rectangle 17">
            <a:extLst>
              <a:ext uri="{FF2B5EF4-FFF2-40B4-BE49-F238E27FC236}">
                <a16:creationId xmlns:a16="http://schemas.microsoft.com/office/drawing/2014/main" id="{0CCE48FB-7391-485B-A98D-8215D9D9676B}"/>
              </a:ext>
            </a:extLst>
          </p:cNvPr>
          <p:cNvSpPr/>
          <p:nvPr/>
        </p:nvSpPr>
        <p:spPr>
          <a:xfrm>
            <a:off x="2816316" y="6010472"/>
            <a:ext cx="8773704" cy="369332"/>
          </a:xfrm>
          <a:prstGeom prst="rect">
            <a:avLst/>
          </a:prstGeom>
        </p:spPr>
        <p:txBody>
          <a:bodyPr wrap="square">
            <a:spAutoFit/>
          </a:bodyPr>
          <a:lstStyle/>
          <a:p>
            <a:r>
              <a:rPr lang="en-US" dirty="0"/>
              <a:t>Electron pT cut for J/psi: pT &gt; 4.5 GeV, covers all pT ranges</a:t>
            </a:r>
          </a:p>
        </p:txBody>
      </p:sp>
      <p:sp>
        <p:nvSpPr>
          <p:cNvPr id="19" name="TextBox 18">
            <a:extLst>
              <a:ext uri="{FF2B5EF4-FFF2-40B4-BE49-F238E27FC236}">
                <a16:creationId xmlns:a16="http://schemas.microsoft.com/office/drawing/2014/main" id="{C80D5C2F-073B-43F1-81FD-135C41FB5848}"/>
              </a:ext>
            </a:extLst>
          </p:cNvPr>
          <p:cNvSpPr txBox="1"/>
          <p:nvPr/>
        </p:nvSpPr>
        <p:spPr>
          <a:xfrm>
            <a:off x="9892950" y="2988775"/>
            <a:ext cx="1018227" cy="246221"/>
          </a:xfrm>
          <a:prstGeom prst="rect">
            <a:avLst/>
          </a:prstGeom>
          <a:noFill/>
        </p:spPr>
        <p:txBody>
          <a:bodyPr wrap="none" rtlCol="0">
            <a:spAutoFit/>
          </a:bodyPr>
          <a:lstStyle/>
          <a:p>
            <a:r>
              <a:rPr lang="en-US" sz="1000" dirty="0">
                <a:solidFill>
                  <a:srgbClr val="5AD455"/>
                </a:solidFill>
              </a:rPr>
              <a:t>IQR:          331.9</a:t>
            </a:r>
          </a:p>
        </p:txBody>
      </p:sp>
      <p:sp>
        <p:nvSpPr>
          <p:cNvPr id="20" name="Rectangle 19">
            <a:extLst>
              <a:ext uri="{FF2B5EF4-FFF2-40B4-BE49-F238E27FC236}">
                <a16:creationId xmlns:a16="http://schemas.microsoft.com/office/drawing/2014/main" id="{7B768EE2-1A12-4D1F-A5D3-4409C30D25A2}"/>
              </a:ext>
            </a:extLst>
          </p:cNvPr>
          <p:cNvSpPr/>
          <p:nvPr/>
        </p:nvSpPr>
        <p:spPr>
          <a:xfrm>
            <a:off x="9892950" y="4271579"/>
            <a:ext cx="989373" cy="246221"/>
          </a:xfrm>
          <a:prstGeom prst="rect">
            <a:avLst/>
          </a:prstGeom>
        </p:spPr>
        <p:txBody>
          <a:bodyPr wrap="none">
            <a:spAutoFit/>
          </a:bodyPr>
          <a:lstStyle/>
          <a:p>
            <a:r>
              <a:rPr lang="en-US" sz="1000" dirty="0">
                <a:solidFill>
                  <a:srgbClr val="4943D5"/>
                </a:solidFill>
              </a:rPr>
              <a:t>IQR:</a:t>
            </a:r>
            <a:r>
              <a:rPr lang="en-US" sz="1000" dirty="0">
                <a:solidFill>
                  <a:srgbClr val="5AD455"/>
                </a:solidFill>
              </a:rPr>
              <a:t>         </a:t>
            </a:r>
            <a:r>
              <a:rPr lang="en-US" sz="1000" dirty="0">
                <a:solidFill>
                  <a:srgbClr val="4943D5"/>
                </a:solidFill>
              </a:rPr>
              <a:t>332.1</a:t>
            </a:r>
          </a:p>
        </p:txBody>
      </p:sp>
      <p:sp>
        <p:nvSpPr>
          <p:cNvPr id="14" name="TextBox 13">
            <a:extLst>
              <a:ext uri="{FF2B5EF4-FFF2-40B4-BE49-F238E27FC236}">
                <a16:creationId xmlns:a16="http://schemas.microsoft.com/office/drawing/2014/main" id="{EF232905-6157-4D9A-AA3D-62CAC78483E8}"/>
              </a:ext>
            </a:extLst>
          </p:cNvPr>
          <p:cNvSpPr txBox="1"/>
          <p:nvPr/>
        </p:nvSpPr>
        <p:spPr>
          <a:xfrm>
            <a:off x="10238374" y="5993497"/>
            <a:ext cx="2636471" cy="307777"/>
          </a:xfrm>
          <a:prstGeom prst="rect">
            <a:avLst/>
          </a:prstGeom>
          <a:noFill/>
        </p:spPr>
        <p:txBody>
          <a:bodyPr wrap="square" rtlCol="0">
            <a:spAutoFit/>
          </a:bodyPr>
          <a:lstStyle/>
          <a:p>
            <a:r>
              <a:rPr lang="en-US" sz="1400" dirty="0">
                <a:solidFill>
                  <a:schemeClr val="bg2">
                    <a:lumMod val="75000"/>
                  </a:schemeClr>
                </a:solidFill>
              </a:rPr>
              <a:t>J/psi mass = 3.1 GeV</a:t>
            </a:r>
          </a:p>
        </p:txBody>
      </p:sp>
    </p:spTree>
    <p:extLst>
      <p:ext uri="{BB962C8B-B14F-4D97-AF65-F5344CB8AC3E}">
        <p14:creationId xmlns:p14="http://schemas.microsoft.com/office/powerpoint/2010/main" val="183044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8332A9B-18E2-4A30-B90F-D26C1B162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4694" y="1877349"/>
            <a:ext cx="4114800" cy="1887082"/>
          </a:xfrm>
          <a:prstGeom prst="rect">
            <a:avLst/>
          </a:prstGeom>
        </p:spPr>
      </p:pic>
      <p:pic>
        <p:nvPicPr>
          <p:cNvPr id="7" name="Picture 6">
            <a:extLst>
              <a:ext uri="{FF2B5EF4-FFF2-40B4-BE49-F238E27FC236}">
                <a16:creationId xmlns:a16="http://schemas.microsoft.com/office/drawing/2014/main" id="{6972203A-8863-4AD4-AB7C-3DD1291A8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45" y="795009"/>
            <a:ext cx="2573766" cy="1849490"/>
          </a:xfrm>
          <a:prstGeom prst="rect">
            <a:avLst/>
          </a:prstGeom>
        </p:spPr>
      </p:pic>
      <p:pic>
        <p:nvPicPr>
          <p:cNvPr id="9" name="Picture 8">
            <a:extLst>
              <a:ext uri="{FF2B5EF4-FFF2-40B4-BE49-F238E27FC236}">
                <a16:creationId xmlns:a16="http://schemas.microsoft.com/office/drawing/2014/main" id="{5820DAC9-1CDC-4239-82B3-AFA78D601F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44" y="2644499"/>
            <a:ext cx="2573766" cy="1849490"/>
          </a:xfrm>
          <a:prstGeom prst="rect">
            <a:avLst/>
          </a:prstGeom>
        </p:spPr>
      </p:pic>
      <p:pic>
        <p:nvPicPr>
          <p:cNvPr id="11" name="Picture 10">
            <a:extLst>
              <a:ext uri="{FF2B5EF4-FFF2-40B4-BE49-F238E27FC236}">
                <a16:creationId xmlns:a16="http://schemas.microsoft.com/office/drawing/2014/main" id="{4FE578EB-413F-4DEE-B425-2B5F5B16CA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044" y="4493989"/>
            <a:ext cx="2573766" cy="1849490"/>
          </a:xfrm>
          <a:prstGeom prst="rect">
            <a:avLst/>
          </a:prstGeom>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BEA72AD-D50A-4C41-9824-71F2EA595145}"/>
                  </a:ext>
                </a:extLst>
              </p:cNvPr>
              <p:cNvSpPr>
                <a:spLocks noGrp="1"/>
              </p:cNvSpPr>
              <p:nvPr>
                <p:ph type="title"/>
              </p:nvPr>
            </p:nvSpPr>
            <p:spPr/>
            <p:txBody>
              <a:bodyPr/>
              <a:lstStyle/>
              <a:p>
                <a14:m>
                  <m:oMath xmlns:m="http://schemas.openxmlformats.org/officeDocument/2006/math">
                    <m:r>
                      <a:rPr lang="en-US" i="1" dirty="0" smtClean="0">
                        <a:latin typeface="Cambria Math" panose="02040503050406030204" pitchFamily="18" charset="0"/>
                      </a:rPr>
                      <m:t>𝐻</m:t>
                    </m:r>
                    <m:r>
                      <a:rPr lang="en-US" b="0" i="1" dirty="0" smtClean="0">
                        <a:latin typeface="Cambria Math" panose="02040503050406030204" pitchFamily="18" charset="0"/>
                      </a:rPr>
                      <m:t>→</m:t>
                    </m:r>
                    <m:r>
                      <a:rPr lang="en-US" i="1" dirty="0" smtClean="0">
                        <a:latin typeface="Cambria Math" panose="02040503050406030204" pitchFamily="18" charset="0"/>
                      </a:rPr>
                      <m:t>𝑍</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𝑍</m:t>
                        </m:r>
                      </m:e>
                      <m:sub>
                        <m:r>
                          <a:rPr lang="en-US" b="0" i="1" dirty="0" smtClean="0">
                            <a:latin typeface="Cambria Math" panose="02040503050406030204" pitchFamily="18" charset="0"/>
                          </a:rPr>
                          <m:t>𝑑</m:t>
                        </m:r>
                      </m:sub>
                    </m:sSub>
                    <m:r>
                      <a:rPr lang="en-US" b="0" i="1" dirty="0" smtClean="0">
                        <a:latin typeface="Cambria Math" panose="02040503050406030204" pitchFamily="18" charset="0"/>
                      </a:rPr>
                      <m:t>→4</m:t>
                    </m:r>
                    <m:r>
                      <a:rPr lang="en-US" b="0" i="1" dirty="0" smtClean="0">
                        <a:latin typeface="Cambria Math" panose="02040503050406030204" pitchFamily="18" charset="0"/>
                      </a:rPr>
                      <m:t>𝑙</m:t>
                    </m:r>
                  </m:oMath>
                </a14:m>
                <a:r>
                  <a:rPr lang="en-US" dirty="0"/>
                  <a:t> analysis</a:t>
                </a:r>
              </a:p>
            </p:txBody>
          </p:sp>
        </mc:Choice>
        <mc:Fallback xmlns="">
          <p:sp>
            <p:nvSpPr>
              <p:cNvPr id="2" name="Title 1">
                <a:extLst>
                  <a:ext uri="{FF2B5EF4-FFF2-40B4-BE49-F238E27FC236}">
                    <a16:creationId xmlns:a16="http://schemas.microsoft.com/office/drawing/2014/main" id="{3BEA72AD-D50A-4C41-9824-71F2EA595145}"/>
                  </a:ext>
                </a:extLst>
              </p:cNvPr>
              <p:cNvSpPr>
                <a:spLocks noGrp="1" noRot="1" noChangeAspect="1" noMove="1" noResize="1" noEditPoints="1" noAdjustHandles="1" noChangeArrowheads="1" noChangeShapeType="1" noTextEdit="1"/>
              </p:cNvSpPr>
              <p:nvPr>
                <p:ph type="title"/>
              </p:nvPr>
            </p:nvSpPr>
            <p:spPr>
              <a:blipFill>
                <a:blip r:embed="rId6"/>
                <a:stretch>
                  <a:fillRect t="-13768" b="-26087"/>
                </a:stretch>
              </a:blipFill>
            </p:spPr>
            <p:txBody>
              <a:bodyPr/>
              <a:lstStyle/>
              <a:p>
                <a:r>
                  <a:rPr lang="en-US">
                    <a:noFill/>
                  </a:rPr>
                  <a:t> </a:t>
                </a:r>
              </a:p>
            </p:txBody>
          </p:sp>
        </mc:Fallback>
      </mc:AlternateContent>
      <p:sp>
        <p:nvSpPr>
          <p:cNvPr id="3" name="Date Placeholder 2">
            <a:extLst>
              <a:ext uri="{FF2B5EF4-FFF2-40B4-BE49-F238E27FC236}">
                <a16:creationId xmlns:a16="http://schemas.microsoft.com/office/drawing/2014/main" id="{578FDDC4-99D2-413E-A893-095CE17B6D2C}"/>
              </a:ext>
            </a:extLst>
          </p:cNvPr>
          <p:cNvSpPr>
            <a:spLocks noGrp="1"/>
          </p:cNvSpPr>
          <p:nvPr>
            <p:ph type="dt" sz="half" idx="10"/>
          </p:nvPr>
        </p:nvSpPr>
        <p:spPr/>
        <p:txBody>
          <a:bodyPr/>
          <a:lstStyle/>
          <a:p>
            <a:r>
              <a:rPr lang="en-US"/>
              <a:t>February 19, 2018</a:t>
            </a:r>
            <a:endParaRPr lang="en-US" dirty="0"/>
          </a:p>
        </p:txBody>
      </p:sp>
      <p:sp>
        <p:nvSpPr>
          <p:cNvPr id="4" name="Footer Placeholder 3">
            <a:extLst>
              <a:ext uri="{FF2B5EF4-FFF2-40B4-BE49-F238E27FC236}">
                <a16:creationId xmlns:a16="http://schemas.microsoft.com/office/drawing/2014/main" id="{7AF2AA85-815B-4303-861A-16DF007568B9}"/>
              </a:ext>
            </a:extLst>
          </p:cNvPr>
          <p:cNvSpPr>
            <a:spLocks noGrp="1"/>
          </p:cNvSpPr>
          <p:nvPr>
            <p:ph type="ftr" sz="quarter" idx="11"/>
          </p:nvPr>
        </p:nvSpPr>
        <p:spPr/>
        <p:txBody>
          <a:bodyPr/>
          <a:lstStyle/>
          <a:p>
            <a:r>
              <a:rPr lang="en-US"/>
              <a:t>Wright Lab Update</a:t>
            </a:r>
            <a:endParaRPr lang="en-US" dirty="0"/>
          </a:p>
        </p:txBody>
      </p:sp>
      <p:sp>
        <p:nvSpPr>
          <p:cNvPr id="5" name="Slide Number Placeholder 4">
            <a:extLst>
              <a:ext uri="{FF2B5EF4-FFF2-40B4-BE49-F238E27FC236}">
                <a16:creationId xmlns:a16="http://schemas.microsoft.com/office/drawing/2014/main" id="{BDF35779-378B-441A-81D7-7282A08BD45F}"/>
              </a:ext>
            </a:extLst>
          </p:cNvPr>
          <p:cNvSpPr>
            <a:spLocks noGrp="1"/>
          </p:cNvSpPr>
          <p:nvPr>
            <p:ph type="sldNum" sz="quarter" idx="12"/>
          </p:nvPr>
        </p:nvSpPr>
        <p:spPr/>
        <p:txBody>
          <a:bodyPr/>
          <a:lstStyle/>
          <a:p>
            <a:fld id="{2A148E31-156F-4238-93BA-5133D20368C8}" type="slidenum">
              <a:rPr lang="en-US" smtClean="0"/>
              <a:pPr/>
              <a:t>12</a:t>
            </a:fld>
            <a:endParaRPr lang="en-US" dirty="0"/>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A73F8740-577C-4509-900D-D833A2783879}"/>
                  </a:ext>
                </a:extLst>
              </p:cNvPr>
              <p:cNvSpPr/>
              <p:nvPr/>
            </p:nvSpPr>
            <p:spPr>
              <a:xfrm>
                <a:off x="3496118" y="1122076"/>
                <a:ext cx="7309930" cy="649345"/>
              </a:xfrm>
              <a:prstGeom prst="rect">
                <a:avLst/>
              </a:prstGeom>
            </p:spPr>
            <p:txBody>
              <a:bodyPr wrap="square">
                <a:spAutoFit/>
              </a:bodyPr>
              <a:lstStyle/>
              <a:p>
                <a:r>
                  <a:rPr lang="en-US" dirty="0"/>
                  <a:t>Search for Higgs boson decays to beyond-the-Standard-Model light bosons in four-lepton events with the ATLAS detector at </a:t>
                </a:r>
                <a14:m>
                  <m:oMath xmlns:m="http://schemas.openxmlformats.org/officeDocument/2006/math">
                    <m:rad>
                      <m:radPr>
                        <m:degHide m:val="on"/>
                        <m:ctrlPr>
                          <a:rPr lang="en-US" b="0" i="1" dirty="0" smtClean="0">
                            <a:latin typeface="Cambria Math" panose="02040503050406030204" pitchFamily="18" charset="0"/>
                          </a:rPr>
                        </m:ctrlPr>
                      </m:radPr>
                      <m:deg/>
                      <m:e>
                        <m:r>
                          <a:rPr lang="en-US" b="0" i="1" dirty="0" smtClean="0">
                            <a:latin typeface="Cambria Math" panose="02040503050406030204" pitchFamily="18" charset="0"/>
                          </a:rPr>
                          <m:t>𝑠</m:t>
                        </m:r>
                      </m:e>
                    </m:rad>
                    <m:r>
                      <a:rPr lang="en-US" b="0" i="1" dirty="0" smtClean="0">
                        <a:latin typeface="Cambria Math" panose="02040503050406030204" pitchFamily="18" charset="0"/>
                      </a:rPr>
                      <m:t>=13</m:t>
                    </m:r>
                  </m:oMath>
                </a14:m>
                <a:r>
                  <a:rPr lang="en-US" dirty="0"/>
                  <a:t> TeV (</a:t>
                </a:r>
                <a:r>
                  <a:rPr lang="en-US" dirty="0" err="1">
                    <a:hlinkClick r:id="rId7"/>
                  </a:rPr>
                  <a:t>arxiv</a:t>
                </a:r>
                <a:r>
                  <a:rPr lang="en-US" dirty="0"/>
                  <a:t>)</a:t>
                </a:r>
              </a:p>
            </p:txBody>
          </p:sp>
        </mc:Choice>
        <mc:Fallback xmlns="">
          <p:sp>
            <p:nvSpPr>
              <p:cNvPr id="13" name="Rectangle 12">
                <a:extLst>
                  <a:ext uri="{FF2B5EF4-FFF2-40B4-BE49-F238E27FC236}">
                    <a16:creationId xmlns:a16="http://schemas.microsoft.com/office/drawing/2014/main" id="{A73F8740-577C-4509-900D-D833A2783879}"/>
                  </a:ext>
                </a:extLst>
              </p:cNvPr>
              <p:cNvSpPr>
                <a:spLocks noRot="1" noChangeAspect="1" noMove="1" noResize="1" noEditPoints="1" noAdjustHandles="1" noChangeArrowheads="1" noChangeShapeType="1" noTextEdit="1"/>
              </p:cNvSpPr>
              <p:nvPr/>
            </p:nvSpPr>
            <p:spPr>
              <a:xfrm>
                <a:off x="3496118" y="1122076"/>
                <a:ext cx="7309930" cy="649345"/>
              </a:xfrm>
              <a:prstGeom prst="rect">
                <a:avLst/>
              </a:prstGeom>
              <a:blipFill>
                <a:blip r:embed="rId8"/>
                <a:stretch>
                  <a:fillRect l="-751" t="-4673" b="-14019"/>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F7A2D425-F5A6-4E8B-8F1A-777FCE1F55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86554" y="3700130"/>
            <a:ext cx="3892861" cy="2643349"/>
          </a:xfrm>
          <a:prstGeom prst="rect">
            <a:avLst/>
          </a:prstGeom>
        </p:spPr>
      </p:pic>
      <p:pic>
        <p:nvPicPr>
          <p:cNvPr id="19" name="Picture 18">
            <a:extLst>
              <a:ext uri="{FF2B5EF4-FFF2-40B4-BE49-F238E27FC236}">
                <a16:creationId xmlns:a16="http://schemas.microsoft.com/office/drawing/2014/main" id="{4B514275-8488-449F-A1AD-345AA918007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87070" y="3791316"/>
            <a:ext cx="3777525" cy="2565034"/>
          </a:xfrm>
          <a:prstGeom prst="rect">
            <a:avLst/>
          </a:prstGeom>
        </p:spPr>
      </p:pic>
      <p:sp>
        <p:nvSpPr>
          <p:cNvPr id="6" name="Rectangle 5">
            <a:extLst>
              <a:ext uri="{FF2B5EF4-FFF2-40B4-BE49-F238E27FC236}">
                <a16:creationId xmlns:a16="http://schemas.microsoft.com/office/drawing/2014/main" id="{D0595C40-039B-4935-A9EF-1800CD04EDC0}"/>
              </a:ext>
            </a:extLst>
          </p:cNvPr>
          <p:cNvSpPr/>
          <p:nvPr/>
        </p:nvSpPr>
        <p:spPr>
          <a:xfrm>
            <a:off x="6892925" y="3305175"/>
            <a:ext cx="374650"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1167559-3182-4542-8533-CB822BF47903}"/>
              </a:ext>
            </a:extLst>
          </p:cNvPr>
          <p:cNvSpPr/>
          <p:nvPr/>
        </p:nvSpPr>
        <p:spPr>
          <a:xfrm>
            <a:off x="6702425" y="2292185"/>
            <a:ext cx="374650"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3175821-5C6B-4E0D-B980-8850CA444366}"/>
              </a:ext>
            </a:extLst>
          </p:cNvPr>
          <p:cNvSpPr/>
          <p:nvPr/>
        </p:nvSpPr>
        <p:spPr>
          <a:xfrm>
            <a:off x="7077075" y="2742157"/>
            <a:ext cx="374650"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895CD16-199F-43A7-9AD0-4A360560CDBC}"/>
                  </a:ext>
                </a:extLst>
              </p:cNvPr>
              <p:cNvSpPr txBox="1"/>
              <p:nvPr/>
            </p:nvSpPr>
            <p:spPr>
              <a:xfrm>
                <a:off x="6600825" y="2861433"/>
                <a:ext cx="42024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rPr>
                          </m:ctrlPr>
                        </m:sSubPr>
                        <m:e>
                          <m:r>
                            <a:rPr lang="en-US" sz="1400" i="1" dirty="0" smtClean="0">
                              <a:latin typeface="Cambria Math" panose="02040503050406030204" pitchFamily="18" charset="0"/>
                            </a:rPr>
                            <m:t>𝑍</m:t>
                          </m:r>
                        </m:e>
                        <m:sub>
                          <m:r>
                            <a:rPr lang="en-US" sz="1400" i="1" dirty="0" smtClean="0">
                              <a:latin typeface="Cambria Math" panose="02040503050406030204" pitchFamily="18" charset="0"/>
                            </a:rPr>
                            <m:t>𝑑</m:t>
                          </m:r>
                        </m:sub>
                      </m:sSub>
                    </m:oMath>
                  </m:oMathPara>
                </a14:m>
                <a:endParaRPr lang="en-US" sz="1400" dirty="0"/>
              </a:p>
            </p:txBody>
          </p:sp>
        </mc:Choice>
        <mc:Fallback xmlns="">
          <p:sp>
            <p:nvSpPr>
              <p:cNvPr id="8" name="TextBox 7">
                <a:extLst>
                  <a:ext uri="{FF2B5EF4-FFF2-40B4-BE49-F238E27FC236}">
                    <a16:creationId xmlns:a16="http://schemas.microsoft.com/office/drawing/2014/main" id="{9895CD16-199F-43A7-9AD0-4A360560CDBC}"/>
                  </a:ext>
                </a:extLst>
              </p:cNvPr>
              <p:cNvSpPr txBox="1">
                <a:spLocks noRot="1" noChangeAspect="1" noMove="1" noResize="1" noEditPoints="1" noAdjustHandles="1" noChangeArrowheads="1" noChangeShapeType="1" noTextEdit="1"/>
              </p:cNvSpPr>
              <p:nvPr/>
            </p:nvSpPr>
            <p:spPr>
              <a:xfrm>
                <a:off x="6600825" y="2861433"/>
                <a:ext cx="420243" cy="30777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762EF92-8FE7-4117-BD5E-6E3E22BC13E1}"/>
                  </a:ext>
                </a:extLst>
              </p:cNvPr>
              <p:cNvSpPr txBox="1"/>
              <p:nvPr/>
            </p:nvSpPr>
            <p:spPr>
              <a:xfrm>
                <a:off x="7021068" y="3275138"/>
                <a:ext cx="33489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𝑍</m:t>
                      </m:r>
                    </m:oMath>
                  </m:oMathPara>
                </a14:m>
                <a:endParaRPr lang="en-US" sz="1400" dirty="0"/>
              </a:p>
            </p:txBody>
          </p:sp>
        </mc:Choice>
        <mc:Fallback xmlns="">
          <p:sp>
            <p:nvSpPr>
              <p:cNvPr id="20" name="TextBox 19">
                <a:extLst>
                  <a:ext uri="{FF2B5EF4-FFF2-40B4-BE49-F238E27FC236}">
                    <a16:creationId xmlns:a16="http://schemas.microsoft.com/office/drawing/2014/main" id="{2762EF92-8FE7-4117-BD5E-6E3E22BC13E1}"/>
                  </a:ext>
                </a:extLst>
              </p:cNvPr>
              <p:cNvSpPr txBox="1">
                <a:spLocks noRot="1" noChangeAspect="1" noMove="1" noResize="1" noEditPoints="1" noAdjustHandles="1" noChangeArrowheads="1" noChangeShapeType="1" noTextEdit="1"/>
              </p:cNvSpPr>
              <p:nvPr/>
            </p:nvSpPr>
            <p:spPr>
              <a:xfrm>
                <a:off x="7021068" y="3275138"/>
                <a:ext cx="334899" cy="307777"/>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6576633-5AA9-4C61-A843-6D2D74679A63}"/>
                  </a:ext>
                </a:extLst>
              </p:cNvPr>
              <p:cNvSpPr txBox="1"/>
              <p:nvPr/>
            </p:nvSpPr>
            <p:spPr>
              <a:xfrm>
                <a:off x="6853618" y="2287999"/>
                <a:ext cx="33489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𝑍</m:t>
                      </m:r>
                    </m:oMath>
                  </m:oMathPara>
                </a14:m>
                <a:endParaRPr lang="en-US" sz="1400" dirty="0"/>
              </a:p>
            </p:txBody>
          </p:sp>
        </mc:Choice>
        <mc:Fallback xmlns="">
          <p:sp>
            <p:nvSpPr>
              <p:cNvPr id="21" name="TextBox 20">
                <a:extLst>
                  <a:ext uri="{FF2B5EF4-FFF2-40B4-BE49-F238E27FC236}">
                    <a16:creationId xmlns:a16="http://schemas.microsoft.com/office/drawing/2014/main" id="{96576633-5AA9-4C61-A843-6D2D74679A63}"/>
                  </a:ext>
                </a:extLst>
              </p:cNvPr>
              <p:cNvSpPr txBox="1">
                <a:spLocks noRot="1" noChangeAspect="1" noMove="1" noResize="1" noEditPoints="1" noAdjustHandles="1" noChangeArrowheads="1" noChangeShapeType="1" noTextEdit="1"/>
              </p:cNvSpPr>
              <p:nvPr/>
            </p:nvSpPr>
            <p:spPr>
              <a:xfrm>
                <a:off x="6853618" y="2287999"/>
                <a:ext cx="334899" cy="307777"/>
              </a:xfrm>
              <a:prstGeom prst="rect">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31748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6972530A-07DE-4AAC-847A-54F0ED33E7FA}"/>
                  </a:ext>
                </a:extLst>
              </p:cNvPr>
              <p:cNvSpPr>
                <a:spLocks noGrp="1"/>
              </p:cNvSpPr>
              <p:nvPr>
                <p:ph idx="1"/>
              </p:nvPr>
            </p:nvSpPr>
            <p:spPr>
              <a:xfrm>
                <a:off x="794385" y="1814993"/>
                <a:ext cx="10603230" cy="4351338"/>
              </a:xfrm>
            </p:spPr>
            <p:txBody>
              <a:bodyPr>
                <a:normAutofit/>
              </a:bodyPr>
              <a:lstStyle/>
              <a:p>
                <a:endParaRPr lang="en-US" dirty="0"/>
              </a:p>
              <a:p>
                <a:r>
                  <a:rPr lang="en-US" dirty="0"/>
                  <a:t>Small (order %) improvement in electron pT precision, for low pT range ( &lt;15GeV )</a:t>
                </a:r>
              </a:p>
              <a:p>
                <a14:m>
                  <m:oMath xmlns:m="http://schemas.openxmlformats.org/officeDocument/2006/math">
                    <m:r>
                      <a:rPr lang="en-US" b="0" i="1" smtClean="0">
                        <a:latin typeface="Cambria Math" panose="02040503050406030204" pitchFamily="18" charset="0"/>
                      </a:rPr>
                      <m:t>~15%</m:t>
                    </m:r>
                  </m:oMath>
                </a14:m>
                <a:r>
                  <a:rPr lang="en-US" dirty="0"/>
                  <a:t> smaller J/psi peak width (in terms of inter quartile range) but only in Monte Carlo – Investigation ongoing</a:t>
                </a:r>
              </a:p>
              <a:p>
                <a:r>
                  <a:rPr lang="en-US" dirty="0" err="1"/>
                  <a:t>ZZd</a:t>
                </a:r>
                <a:r>
                  <a:rPr lang="en-US" dirty="0"/>
                  <a:t> analysis using 2015, 2016, 2017 data in preparation</a:t>
                </a:r>
              </a:p>
            </p:txBody>
          </p:sp>
        </mc:Choice>
        <mc:Fallback>
          <p:sp>
            <p:nvSpPr>
              <p:cNvPr id="2" name="Content Placeholder 1">
                <a:extLst>
                  <a:ext uri="{FF2B5EF4-FFF2-40B4-BE49-F238E27FC236}">
                    <a16:creationId xmlns:a16="http://schemas.microsoft.com/office/drawing/2014/main" id="{6972530A-07DE-4AAC-847A-54F0ED33E7FA}"/>
                  </a:ext>
                </a:extLst>
              </p:cNvPr>
              <p:cNvSpPr>
                <a:spLocks noGrp="1" noRot="1" noChangeAspect="1" noMove="1" noResize="1" noEditPoints="1" noAdjustHandles="1" noChangeArrowheads="1" noChangeShapeType="1" noTextEdit="1"/>
              </p:cNvSpPr>
              <p:nvPr>
                <p:ph idx="1"/>
              </p:nvPr>
            </p:nvSpPr>
            <p:spPr>
              <a:xfrm>
                <a:off x="794385" y="1814993"/>
                <a:ext cx="10603230" cy="4351338"/>
              </a:xfrm>
              <a:blipFill>
                <a:blip r:embed="rId2"/>
                <a:stretch>
                  <a:fillRect l="-103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84A2C15-D711-4282-9586-D4D1C5C9FE22}"/>
              </a:ext>
            </a:extLst>
          </p:cNvPr>
          <p:cNvSpPr>
            <a:spLocks noGrp="1"/>
          </p:cNvSpPr>
          <p:nvPr>
            <p:ph type="title"/>
          </p:nvPr>
        </p:nvSpPr>
        <p:spPr/>
        <p:txBody>
          <a:bodyPr/>
          <a:lstStyle/>
          <a:p>
            <a:r>
              <a:rPr lang="en-US" dirty="0"/>
              <a:t>Conclusion</a:t>
            </a:r>
          </a:p>
        </p:txBody>
      </p:sp>
      <p:sp>
        <p:nvSpPr>
          <p:cNvPr id="4" name="Date Placeholder 3">
            <a:extLst>
              <a:ext uri="{FF2B5EF4-FFF2-40B4-BE49-F238E27FC236}">
                <a16:creationId xmlns:a16="http://schemas.microsoft.com/office/drawing/2014/main" id="{AA34FE25-D0B2-4BC2-ADD7-5FB75418345D}"/>
              </a:ext>
            </a:extLst>
          </p:cNvPr>
          <p:cNvSpPr>
            <a:spLocks noGrp="1"/>
          </p:cNvSpPr>
          <p:nvPr>
            <p:ph type="dt" sz="half" idx="10"/>
          </p:nvPr>
        </p:nvSpPr>
        <p:spPr/>
        <p:txBody>
          <a:bodyPr/>
          <a:lstStyle/>
          <a:p>
            <a:r>
              <a:rPr lang="en-US"/>
              <a:t>February 19, 2018</a:t>
            </a:r>
            <a:endParaRPr lang="en-US" dirty="0"/>
          </a:p>
        </p:txBody>
      </p:sp>
      <p:sp>
        <p:nvSpPr>
          <p:cNvPr id="5" name="Footer Placeholder 4">
            <a:extLst>
              <a:ext uri="{FF2B5EF4-FFF2-40B4-BE49-F238E27FC236}">
                <a16:creationId xmlns:a16="http://schemas.microsoft.com/office/drawing/2014/main" id="{5D6EAD12-1220-4200-BD49-DAB0EEB82244}"/>
              </a:ext>
            </a:extLst>
          </p:cNvPr>
          <p:cNvSpPr>
            <a:spLocks noGrp="1"/>
          </p:cNvSpPr>
          <p:nvPr>
            <p:ph type="ftr" sz="quarter" idx="11"/>
          </p:nvPr>
        </p:nvSpPr>
        <p:spPr/>
        <p:txBody>
          <a:bodyPr/>
          <a:lstStyle/>
          <a:p>
            <a:r>
              <a:rPr lang="en-US"/>
              <a:t>Wright Lab Update</a:t>
            </a:r>
            <a:endParaRPr lang="en-US" dirty="0"/>
          </a:p>
        </p:txBody>
      </p:sp>
      <p:sp>
        <p:nvSpPr>
          <p:cNvPr id="6" name="Slide Number Placeholder 5">
            <a:extLst>
              <a:ext uri="{FF2B5EF4-FFF2-40B4-BE49-F238E27FC236}">
                <a16:creationId xmlns:a16="http://schemas.microsoft.com/office/drawing/2014/main" id="{E8CECE72-01BA-4961-ACE5-2D1FCF3043E8}"/>
              </a:ext>
            </a:extLst>
          </p:cNvPr>
          <p:cNvSpPr>
            <a:spLocks noGrp="1"/>
          </p:cNvSpPr>
          <p:nvPr>
            <p:ph type="sldNum" sz="quarter" idx="12"/>
          </p:nvPr>
        </p:nvSpPr>
        <p:spPr/>
        <p:txBody>
          <a:bodyPr/>
          <a:lstStyle/>
          <a:p>
            <a:fld id="{2A148E31-156F-4238-93BA-5133D20368C8}" type="slidenum">
              <a:rPr lang="en-US" smtClean="0"/>
              <a:pPr/>
              <a:t>13</a:t>
            </a:fld>
            <a:endParaRPr lang="en-US" dirty="0"/>
          </a:p>
        </p:txBody>
      </p:sp>
    </p:spTree>
    <p:extLst>
      <p:ext uri="{BB962C8B-B14F-4D97-AF65-F5344CB8AC3E}">
        <p14:creationId xmlns:p14="http://schemas.microsoft.com/office/powerpoint/2010/main" val="1561047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7EB1AA2-A4D1-45DB-A3E9-4933D617E64E}"/>
              </a:ext>
            </a:extLst>
          </p:cNvPr>
          <p:cNvSpPr txBox="1"/>
          <p:nvPr/>
        </p:nvSpPr>
        <p:spPr>
          <a:xfrm>
            <a:off x="-236670" y="-150607"/>
            <a:ext cx="13415641" cy="7294305"/>
          </a:xfrm>
          <a:prstGeom prst="rect">
            <a:avLst/>
          </a:prstGeom>
          <a:solidFill>
            <a:schemeClr val="accent1">
              <a:lumMod val="20000"/>
              <a:lumOff val="80000"/>
            </a:schemeClr>
          </a:solidFill>
        </p:spPr>
        <p:txBody>
          <a:bodyPr wrap="square" rtlCol="0">
            <a:spAutoFit/>
          </a:bodyPr>
          <a:lstStyle/>
          <a:p>
            <a:r>
              <a:rPr lang="en-US" sz="1200" dirty="0">
                <a:solidFill>
                  <a:schemeClr val="bg1"/>
                </a:solidFill>
                <a:latin typeface="Consolas" panose="020B0609020204030204" pitchFamily="49" charset="0"/>
              </a:rPr>
              <a:t>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This is the End. </a:t>
            </a:r>
          </a:p>
        </p:txBody>
      </p:sp>
      <p:sp>
        <p:nvSpPr>
          <p:cNvPr id="2" name="Title 1">
            <a:extLst>
              <a:ext uri="{FF2B5EF4-FFF2-40B4-BE49-F238E27FC236}">
                <a16:creationId xmlns:a16="http://schemas.microsoft.com/office/drawing/2014/main" id="{BACA132F-9792-4D16-99B3-BD226198C673}"/>
              </a:ext>
            </a:extLst>
          </p:cNvPr>
          <p:cNvSpPr>
            <a:spLocks noGrp="1"/>
          </p:cNvSpPr>
          <p:nvPr>
            <p:ph type="title"/>
          </p:nvPr>
        </p:nvSpPr>
        <p:spPr/>
        <p:txBody>
          <a:bodyPr/>
          <a:lstStyle/>
          <a:p>
            <a:r>
              <a:rPr lang="en-US" dirty="0"/>
              <a:t>This is the End.</a:t>
            </a:r>
          </a:p>
        </p:txBody>
      </p:sp>
      <p:sp>
        <p:nvSpPr>
          <p:cNvPr id="3" name="Date Placeholder 2">
            <a:extLst>
              <a:ext uri="{FF2B5EF4-FFF2-40B4-BE49-F238E27FC236}">
                <a16:creationId xmlns:a16="http://schemas.microsoft.com/office/drawing/2014/main" id="{3B29118D-7B08-4AA6-8169-E5B4A2AE8AB6}"/>
              </a:ext>
            </a:extLst>
          </p:cNvPr>
          <p:cNvSpPr>
            <a:spLocks noGrp="1"/>
          </p:cNvSpPr>
          <p:nvPr>
            <p:ph type="dt" sz="half" idx="10"/>
          </p:nvPr>
        </p:nvSpPr>
        <p:spPr/>
        <p:txBody>
          <a:bodyPr/>
          <a:lstStyle/>
          <a:p>
            <a:r>
              <a:rPr lang="en-US"/>
              <a:t>February 19, 2018</a:t>
            </a:r>
            <a:endParaRPr lang="en-US" dirty="0"/>
          </a:p>
        </p:txBody>
      </p:sp>
      <p:sp>
        <p:nvSpPr>
          <p:cNvPr id="4" name="Footer Placeholder 3">
            <a:extLst>
              <a:ext uri="{FF2B5EF4-FFF2-40B4-BE49-F238E27FC236}">
                <a16:creationId xmlns:a16="http://schemas.microsoft.com/office/drawing/2014/main" id="{9D99F726-D223-423B-BCEF-CDE0E9966F77}"/>
              </a:ext>
            </a:extLst>
          </p:cNvPr>
          <p:cNvSpPr>
            <a:spLocks noGrp="1"/>
          </p:cNvSpPr>
          <p:nvPr>
            <p:ph type="ftr" sz="quarter" idx="11"/>
          </p:nvPr>
        </p:nvSpPr>
        <p:spPr/>
        <p:txBody>
          <a:bodyPr/>
          <a:lstStyle/>
          <a:p>
            <a:r>
              <a:rPr lang="en-US"/>
              <a:t>Wright Lab Update</a:t>
            </a:r>
            <a:endParaRPr lang="en-US" dirty="0"/>
          </a:p>
        </p:txBody>
      </p:sp>
      <p:sp>
        <p:nvSpPr>
          <p:cNvPr id="5" name="Slide Number Placeholder 4">
            <a:extLst>
              <a:ext uri="{FF2B5EF4-FFF2-40B4-BE49-F238E27FC236}">
                <a16:creationId xmlns:a16="http://schemas.microsoft.com/office/drawing/2014/main" id="{0ED70147-5B95-4A7D-8F1C-65A58B3A8C98}"/>
              </a:ext>
            </a:extLst>
          </p:cNvPr>
          <p:cNvSpPr>
            <a:spLocks noGrp="1"/>
          </p:cNvSpPr>
          <p:nvPr>
            <p:ph type="sldNum" sz="quarter" idx="12"/>
          </p:nvPr>
        </p:nvSpPr>
        <p:spPr/>
        <p:txBody>
          <a:bodyPr/>
          <a:lstStyle/>
          <a:p>
            <a:fld id="{2A148E31-156F-4238-93BA-5133D20368C8}" type="slidenum">
              <a:rPr lang="en-US" smtClean="0"/>
              <a:pPr/>
              <a:t>14</a:t>
            </a:fld>
            <a:endParaRPr lang="en-US" dirty="0"/>
          </a:p>
        </p:txBody>
      </p:sp>
    </p:spTree>
    <p:extLst>
      <p:ext uri="{BB962C8B-B14F-4D97-AF65-F5344CB8AC3E}">
        <p14:creationId xmlns:p14="http://schemas.microsoft.com/office/powerpoint/2010/main" val="97468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1BB46B-F500-4587-80F9-3AEF4FC7C2CB}"/>
              </a:ext>
            </a:extLst>
          </p:cNvPr>
          <p:cNvSpPr txBox="1"/>
          <p:nvPr/>
        </p:nvSpPr>
        <p:spPr>
          <a:xfrm>
            <a:off x="0" y="-150607"/>
            <a:ext cx="12525829" cy="7109639"/>
          </a:xfrm>
          <a:prstGeom prst="rect">
            <a:avLst/>
          </a:prstGeom>
          <a:solidFill>
            <a:schemeClr val="accent1">
              <a:lumMod val="20000"/>
              <a:lumOff val="80000"/>
            </a:schemeClr>
          </a:solidFill>
        </p:spPr>
        <p:txBody>
          <a:bodyPr wrap="square" rtlCol="0">
            <a:spAutoFit/>
          </a:bodyPr>
          <a:lstStyle/>
          <a:p>
            <a:r>
              <a:rPr lang="en-US" sz="1200" dirty="0">
                <a:solidFill>
                  <a:schemeClr val="bg1"/>
                </a:solidFill>
                <a:latin typeface="Consolas" panose="020B0609020204030204" pitchFamily="49" charset="0"/>
              </a:rPr>
              <a:t>Backup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Backup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Backup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r>
              <a:rPr lang="en-US" sz="1200" dirty="0">
                <a:solidFill>
                  <a:schemeClr val="bg1"/>
                </a:solidFill>
                <a:latin typeface="Consolas" panose="020B0609020204030204" pitchFamily="49" charset="0"/>
              </a:rPr>
              <a:t> </a:t>
            </a:r>
            <a:r>
              <a:rPr lang="en-US" sz="1200" dirty="0" err="1">
                <a:solidFill>
                  <a:schemeClr val="bg1"/>
                </a:solidFill>
                <a:latin typeface="Consolas" panose="020B0609020204030204" pitchFamily="49" charset="0"/>
              </a:rPr>
              <a:t>Backup</a:t>
            </a:r>
            <a:endParaRPr lang="en-US" sz="1200" dirty="0">
              <a:solidFill>
                <a:schemeClr val="bg1"/>
              </a:solidFill>
              <a:latin typeface="Consolas" panose="020B0609020204030204" pitchFamily="49" charset="0"/>
            </a:endParaRPr>
          </a:p>
        </p:txBody>
      </p:sp>
      <p:sp>
        <p:nvSpPr>
          <p:cNvPr id="2" name="Title 1">
            <a:extLst>
              <a:ext uri="{FF2B5EF4-FFF2-40B4-BE49-F238E27FC236}">
                <a16:creationId xmlns:a16="http://schemas.microsoft.com/office/drawing/2014/main" id="{38B5525E-90E0-4F81-9C08-BA8BB8A3A6E6}"/>
              </a:ext>
            </a:extLst>
          </p:cNvPr>
          <p:cNvSpPr>
            <a:spLocks noGrp="1"/>
          </p:cNvSpPr>
          <p:nvPr>
            <p:ph type="title"/>
          </p:nvPr>
        </p:nvSpPr>
        <p:spPr/>
        <p:txBody>
          <a:bodyPr>
            <a:normAutofit fontScale="90000"/>
          </a:bodyPr>
          <a:lstStyle/>
          <a:p>
            <a:r>
              <a:rPr lang="en-US" dirty="0"/>
              <a:t>Backup </a:t>
            </a:r>
            <a:r>
              <a:rPr lang="en-US" dirty="0" err="1"/>
              <a:t>Backup</a:t>
            </a:r>
            <a:r>
              <a:rPr lang="en-US" dirty="0"/>
              <a:t> </a:t>
            </a:r>
            <a:r>
              <a:rPr lang="en-US" dirty="0" err="1"/>
              <a:t>Backup</a:t>
            </a:r>
            <a:r>
              <a:rPr lang="en-US" dirty="0"/>
              <a:t> </a:t>
            </a:r>
            <a:r>
              <a:rPr lang="en-US" dirty="0" err="1"/>
              <a:t>Backup</a:t>
            </a:r>
            <a:r>
              <a:rPr lang="en-US" dirty="0"/>
              <a:t> </a:t>
            </a:r>
            <a:r>
              <a:rPr lang="en-US" dirty="0" err="1"/>
              <a:t>Backup</a:t>
            </a:r>
            <a:r>
              <a:rPr lang="en-US" dirty="0"/>
              <a:t> </a:t>
            </a:r>
            <a:r>
              <a:rPr lang="en-US" dirty="0" err="1"/>
              <a:t>Backup</a:t>
            </a:r>
            <a:r>
              <a:rPr lang="en-US" dirty="0"/>
              <a:t> </a:t>
            </a:r>
            <a:r>
              <a:rPr lang="en-US" dirty="0" err="1"/>
              <a:t>Backup</a:t>
            </a:r>
            <a:r>
              <a:rPr lang="en-US" dirty="0"/>
              <a:t> Ba</a:t>
            </a:r>
          </a:p>
        </p:txBody>
      </p:sp>
      <p:sp>
        <p:nvSpPr>
          <p:cNvPr id="3" name="Date Placeholder 2">
            <a:extLst>
              <a:ext uri="{FF2B5EF4-FFF2-40B4-BE49-F238E27FC236}">
                <a16:creationId xmlns:a16="http://schemas.microsoft.com/office/drawing/2014/main" id="{CFFF575D-0431-4FCE-B5E7-A4DF0B91D5C1}"/>
              </a:ext>
            </a:extLst>
          </p:cNvPr>
          <p:cNvSpPr>
            <a:spLocks noGrp="1"/>
          </p:cNvSpPr>
          <p:nvPr>
            <p:ph type="dt" sz="half" idx="10"/>
          </p:nvPr>
        </p:nvSpPr>
        <p:spPr/>
        <p:txBody>
          <a:bodyPr/>
          <a:lstStyle/>
          <a:p>
            <a:r>
              <a:rPr lang="en-US"/>
              <a:t>February 19, 2018</a:t>
            </a:r>
            <a:endParaRPr lang="en-US" dirty="0"/>
          </a:p>
        </p:txBody>
      </p:sp>
      <p:sp>
        <p:nvSpPr>
          <p:cNvPr id="4" name="Footer Placeholder 3">
            <a:extLst>
              <a:ext uri="{FF2B5EF4-FFF2-40B4-BE49-F238E27FC236}">
                <a16:creationId xmlns:a16="http://schemas.microsoft.com/office/drawing/2014/main" id="{872E8DF9-8693-4A33-B865-DD55421972FC}"/>
              </a:ext>
            </a:extLst>
          </p:cNvPr>
          <p:cNvSpPr>
            <a:spLocks noGrp="1"/>
          </p:cNvSpPr>
          <p:nvPr>
            <p:ph type="ftr" sz="quarter" idx="11"/>
          </p:nvPr>
        </p:nvSpPr>
        <p:spPr/>
        <p:txBody>
          <a:bodyPr/>
          <a:lstStyle/>
          <a:p>
            <a:r>
              <a:rPr lang="en-US"/>
              <a:t>Wright Lab Update</a:t>
            </a:r>
            <a:endParaRPr lang="en-US" dirty="0"/>
          </a:p>
        </p:txBody>
      </p:sp>
      <p:sp>
        <p:nvSpPr>
          <p:cNvPr id="5" name="Slide Number Placeholder 4">
            <a:extLst>
              <a:ext uri="{FF2B5EF4-FFF2-40B4-BE49-F238E27FC236}">
                <a16:creationId xmlns:a16="http://schemas.microsoft.com/office/drawing/2014/main" id="{B6D2EDEC-23DC-4555-800C-84199FE6E06F}"/>
              </a:ext>
            </a:extLst>
          </p:cNvPr>
          <p:cNvSpPr>
            <a:spLocks noGrp="1"/>
          </p:cNvSpPr>
          <p:nvPr>
            <p:ph type="sldNum" sz="quarter" idx="12"/>
          </p:nvPr>
        </p:nvSpPr>
        <p:spPr/>
        <p:txBody>
          <a:bodyPr/>
          <a:lstStyle/>
          <a:p>
            <a:fld id="{2A148E31-156F-4238-93BA-5133D20368C8}" type="slidenum">
              <a:rPr lang="en-US" smtClean="0"/>
              <a:pPr/>
              <a:t>15</a:t>
            </a:fld>
            <a:endParaRPr lang="en-US" dirty="0"/>
          </a:p>
        </p:txBody>
      </p:sp>
    </p:spTree>
    <p:extLst>
      <p:ext uri="{BB962C8B-B14F-4D97-AF65-F5344CB8AC3E}">
        <p14:creationId xmlns:p14="http://schemas.microsoft.com/office/powerpoint/2010/main" val="3856310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D8C54-283C-483A-BDF4-2A23EBFAD144}"/>
              </a:ext>
            </a:extLst>
          </p:cNvPr>
          <p:cNvSpPr>
            <a:spLocks noGrp="1"/>
          </p:cNvSpPr>
          <p:nvPr>
            <p:ph type="title"/>
          </p:nvPr>
        </p:nvSpPr>
        <p:spPr/>
        <p:txBody>
          <a:bodyPr/>
          <a:lstStyle/>
          <a:p>
            <a:r>
              <a:rPr lang="en-US" dirty="0"/>
              <a:t># events in efficacy plots</a:t>
            </a:r>
          </a:p>
        </p:txBody>
      </p:sp>
      <p:sp>
        <p:nvSpPr>
          <p:cNvPr id="3" name="Date Placeholder 2">
            <a:extLst>
              <a:ext uri="{FF2B5EF4-FFF2-40B4-BE49-F238E27FC236}">
                <a16:creationId xmlns:a16="http://schemas.microsoft.com/office/drawing/2014/main" id="{30D2C88B-8548-4231-A303-7EA974630B65}"/>
              </a:ext>
            </a:extLst>
          </p:cNvPr>
          <p:cNvSpPr>
            <a:spLocks noGrp="1"/>
          </p:cNvSpPr>
          <p:nvPr>
            <p:ph type="dt" sz="half" idx="10"/>
          </p:nvPr>
        </p:nvSpPr>
        <p:spPr/>
        <p:txBody>
          <a:bodyPr/>
          <a:lstStyle/>
          <a:p>
            <a:r>
              <a:rPr lang="en-US"/>
              <a:t>February 19, 2018</a:t>
            </a:r>
            <a:endParaRPr lang="en-US" dirty="0"/>
          </a:p>
        </p:txBody>
      </p:sp>
      <p:sp>
        <p:nvSpPr>
          <p:cNvPr id="4" name="Footer Placeholder 3">
            <a:extLst>
              <a:ext uri="{FF2B5EF4-FFF2-40B4-BE49-F238E27FC236}">
                <a16:creationId xmlns:a16="http://schemas.microsoft.com/office/drawing/2014/main" id="{FA67810B-DEAC-4ACF-B1BC-1E80C2B33C4A}"/>
              </a:ext>
            </a:extLst>
          </p:cNvPr>
          <p:cNvSpPr>
            <a:spLocks noGrp="1"/>
          </p:cNvSpPr>
          <p:nvPr>
            <p:ph type="ftr" sz="quarter" idx="11"/>
          </p:nvPr>
        </p:nvSpPr>
        <p:spPr/>
        <p:txBody>
          <a:bodyPr/>
          <a:lstStyle/>
          <a:p>
            <a:r>
              <a:rPr lang="en-US"/>
              <a:t>Wright Lab Update</a:t>
            </a:r>
            <a:endParaRPr lang="en-US" dirty="0"/>
          </a:p>
        </p:txBody>
      </p:sp>
      <p:sp>
        <p:nvSpPr>
          <p:cNvPr id="5" name="Slide Number Placeholder 4">
            <a:extLst>
              <a:ext uri="{FF2B5EF4-FFF2-40B4-BE49-F238E27FC236}">
                <a16:creationId xmlns:a16="http://schemas.microsoft.com/office/drawing/2014/main" id="{1D0B803F-DB49-47F8-BA80-37B0666CC29D}"/>
              </a:ext>
            </a:extLst>
          </p:cNvPr>
          <p:cNvSpPr>
            <a:spLocks noGrp="1"/>
          </p:cNvSpPr>
          <p:nvPr>
            <p:ph type="sldNum" sz="quarter" idx="12"/>
          </p:nvPr>
        </p:nvSpPr>
        <p:spPr/>
        <p:txBody>
          <a:bodyPr/>
          <a:lstStyle/>
          <a:p>
            <a:fld id="{2A148E31-156F-4238-93BA-5133D20368C8}" type="slidenum">
              <a:rPr lang="en-US" smtClean="0"/>
              <a:pPr/>
              <a:t>16</a:t>
            </a:fld>
            <a:endParaRPr lang="en-US" dirty="0"/>
          </a:p>
        </p:txBody>
      </p:sp>
      <p:graphicFrame>
        <p:nvGraphicFramePr>
          <p:cNvPr id="11" name="Table 10">
            <a:extLst>
              <a:ext uri="{FF2B5EF4-FFF2-40B4-BE49-F238E27FC236}">
                <a16:creationId xmlns:a16="http://schemas.microsoft.com/office/drawing/2014/main" id="{24443748-DB57-42B1-9E1B-B46B18651E92}"/>
              </a:ext>
            </a:extLst>
          </p:cNvPr>
          <p:cNvGraphicFramePr>
            <a:graphicFrameLocks noGrp="1"/>
          </p:cNvGraphicFramePr>
          <p:nvPr>
            <p:extLst>
              <p:ext uri="{D42A27DB-BD31-4B8C-83A1-F6EECF244321}">
                <p14:modId xmlns:p14="http://schemas.microsoft.com/office/powerpoint/2010/main" val="3629136979"/>
              </p:ext>
            </p:extLst>
          </p:nvPr>
        </p:nvGraphicFramePr>
        <p:xfrm>
          <a:off x="6804087" y="263127"/>
          <a:ext cx="4573765" cy="6344048"/>
        </p:xfrm>
        <a:graphic>
          <a:graphicData uri="http://schemas.openxmlformats.org/drawingml/2006/table">
            <a:tbl>
              <a:tblPr firstRow="1" bandRow="1">
                <a:tableStyleId>{5C22544A-7EE6-4342-B048-85BDC9FD1C3A}</a:tableStyleId>
              </a:tblPr>
              <a:tblGrid>
                <a:gridCol w="1662165">
                  <a:extLst>
                    <a:ext uri="{9D8B030D-6E8A-4147-A177-3AD203B41FA5}">
                      <a16:colId xmlns:a16="http://schemas.microsoft.com/office/drawing/2014/main" val="1116171344"/>
                    </a:ext>
                  </a:extLst>
                </a:gridCol>
                <a:gridCol w="1662165">
                  <a:extLst>
                    <a:ext uri="{9D8B030D-6E8A-4147-A177-3AD203B41FA5}">
                      <a16:colId xmlns:a16="http://schemas.microsoft.com/office/drawing/2014/main" val="4080985105"/>
                    </a:ext>
                  </a:extLst>
                </a:gridCol>
                <a:gridCol w="1249435">
                  <a:extLst>
                    <a:ext uri="{9D8B030D-6E8A-4147-A177-3AD203B41FA5}">
                      <a16:colId xmlns:a16="http://schemas.microsoft.com/office/drawing/2014/main" val="3101812228"/>
                    </a:ext>
                  </a:extLst>
                </a:gridCol>
              </a:tblGrid>
              <a:tr h="0">
                <a:tc>
                  <a:txBody>
                    <a:bodyPr/>
                    <a:lstStyle/>
                    <a:p>
                      <a:endParaRPr lang="en-US" sz="1200" dirty="0"/>
                    </a:p>
                  </a:txBody>
                  <a:tcPr/>
                </a:tc>
                <a:tc>
                  <a:txBody>
                    <a:bodyPr/>
                    <a:lstStyle/>
                    <a:p>
                      <a:r>
                        <a:rPr lang="en-US" sz="1200" dirty="0"/>
                        <a:t># events Single particle </a:t>
                      </a:r>
                    </a:p>
                  </a:txBody>
                  <a:tcPr/>
                </a:tc>
                <a:tc>
                  <a:txBody>
                    <a:bodyPr/>
                    <a:lstStyle/>
                    <a:p>
                      <a:r>
                        <a:rPr lang="en-US" sz="1200" dirty="0"/>
                        <a:t># events Pileup</a:t>
                      </a:r>
                    </a:p>
                  </a:txBody>
                  <a:tcPr/>
                </a:tc>
                <a:extLst>
                  <a:ext uri="{0D108BD9-81ED-4DB2-BD59-A6C34878D82A}">
                    <a16:rowId xmlns:a16="http://schemas.microsoft.com/office/drawing/2014/main" val="3718465354"/>
                  </a:ext>
                </a:extLst>
              </a:tr>
              <a:tr h="48114">
                <a:tc>
                  <a:txBody>
                    <a:bodyPr/>
                    <a:lstStyle/>
                    <a:p>
                      <a:pPr algn="r" fontAlgn="b"/>
                      <a:r>
                        <a:rPr lang="en-US" sz="1200" b="0" i="0" u="none" strike="noStrike" dirty="0">
                          <a:solidFill>
                            <a:srgbClr val="000000"/>
                          </a:solidFill>
                          <a:effectLst/>
                          <a:latin typeface="Calibri" panose="020F0502020204030204" pitchFamily="34" charset="0"/>
                        </a:rPr>
                        <a:t>very Low PT, Central, LB</a:t>
                      </a:r>
                    </a:p>
                  </a:txBody>
                  <a:tcPr marL="6799" marR="6799" marT="6799" marB="0" anchor="b"/>
                </a:tc>
                <a:tc>
                  <a:txBody>
                    <a:bodyPr/>
                    <a:lstStyle/>
                    <a:p>
                      <a:pPr algn="r" fontAlgn="b"/>
                      <a:r>
                        <a:rPr lang="en-US" sz="1200" b="0" i="0" u="none" strike="noStrike" dirty="0">
                          <a:solidFill>
                            <a:srgbClr val="000000"/>
                          </a:solidFill>
                          <a:effectLst/>
                          <a:latin typeface="Calibri" panose="020F0502020204030204" pitchFamily="34" charset="0"/>
                        </a:rPr>
                        <a:t>70317</a:t>
                      </a:r>
                    </a:p>
                  </a:txBody>
                  <a:tcPr marL="6799" marR="6799" marT="6799" marB="0" anchor="b"/>
                </a:tc>
                <a:tc>
                  <a:txBody>
                    <a:bodyPr/>
                    <a:lstStyle/>
                    <a:p>
                      <a:pPr algn="r" rtl="0" fontAlgn="b"/>
                      <a:r>
                        <a:rPr lang="en-US" sz="1200" b="0" i="0" u="none" strike="noStrike" dirty="0">
                          <a:solidFill>
                            <a:srgbClr val="000000"/>
                          </a:solidFill>
                          <a:effectLst/>
                          <a:latin typeface="Calibri" panose="020F0502020204030204" pitchFamily="34" charset="0"/>
                        </a:rPr>
                        <a:t>1721</a:t>
                      </a:r>
                    </a:p>
                  </a:txBody>
                  <a:tcPr marL="6799" marR="6799" marT="6799" marB="0" anchor="b"/>
                </a:tc>
                <a:extLst>
                  <a:ext uri="{0D108BD9-81ED-4DB2-BD59-A6C34878D82A}">
                    <a16:rowId xmlns:a16="http://schemas.microsoft.com/office/drawing/2014/main" val="1725992525"/>
                  </a:ext>
                </a:extLst>
              </a:tr>
              <a:tr h="48114">
                <a:tc>
                  <a:txBody>
                    <a:bodyPr/>
                    <a:lstStyle/>
                    <a:p>
                      <a:pPr algn="r" fontAlgn="b"/>
                      <a:r>
                        <a:rPr lang="en-US" sz="1200" b="0" i="0" u="none" strike="noStrike" dirty="0">
                          <a:solidFill>
                            <a:srgbClr val="000000"/>
                          </a:solidFill>
                          <a:effectLst/>
                          <a:latin typeface="Calibri" panose="020F0502020204030204" pitchFamily="34" charset="0"/>
                        </a:rPr>
                        <a:t>very Low PT, Central, HB</a:t>
                      </a:r>
                    </a:p>
                  </a:txBody>
                  <a:tcPr marL="6799" marR="6799" marT="6799" marB="0" anchor="b"/>
                </a:tc>
                <a:tc>
                  <a:txBody>
                    <a:bodyPr/>
                    <a:lstStyle/>
                    <a:p>
                      <a:pPr algn="r" fontAlgn="b"/>
                      <a:r>
                        <a:rPr lang="en-US" sz="1200" b="0" i="0" u="none" strike="noStrike">
                          <a:solidFill>
                            <a:srgbClr val="000000"/>
                          </a:solidFill>
                          <a:effectLst/>
                          <a:latin typeface="Calibri" panose="020F0502020204030204" pitchFamily="34" charset="0"/>
                        </a:rPr>
                        <a:t>25596</a:t>
                      </a:r>
                    </a:p>
                  </a:txBody>
                  <a:tcPr marL="6799" marR="6799" marT="6799" marB="0" anchor="b"/>
                </a:tc>
                <a:tc>
                  <a:txBody>
                    <a:bodyPr/>
                    <a:lstStyle/>
                    <a:p>
                      <a:pPr algn="r" rtl="0" fontAlgn="b"/>
                      <a:r>
                        <a:rPr lang="en-US" sz="1200" b="0" i="0" u="none" strike="noStrike" dirty="0">
                          <a:solidFill>
                            <a:srgbClr val="000000"/>
                          </a:solidFill>
                          <a:effectLst/>
                          <a:latin typeface="Calibri" panose="020F0502020204030204" pitchFamily="34" charset="0"/>
                        </a:rPr>
                        <a:t>529</a:t>
                      </a:r>
                    </a:p>
                  </a:txBody>
                  <a:tcPr marL="6799" marR="6799" marT="6799" marB="0" anchor="b"/>
                </a:tc>
                <a:extLst>
                  <a:ext uri="{0D108BD9-81ED-4DB2-BD59-A6C34878D82A}">
                    <a16:rowId xmlns:a16="http://schemas.microsoft.com/office/drawing/2014/main" val="3400002017"/>
                  </a:ext>
                </a:extLst>
              </a:tr>
              <a:tr h="48114">
                <a:tc>
                  <a:txBody>
                    <a:bodyPr/>
                    <a:lstStyle/>
                    <a:p>
                      <a:pPr algn="r" fontAlgn="b"/>
                      <a:r>
                        <a:rPr lang="en-US" sz="1200" b="0" i="0" u="none" strike="noStrike" dirty="0">
                          <a:solidFill>
                            <a:srgbClr val="000000"/>
                          </a:solidFill>
                          <a:effectLst/>
                          <a:latin typeface="Calibri" panose="020F0502020204030204" pitchFamily="34" charset="0"/>
                        </a:rPr>
                        <a:t>very Low PT, Medium, LB</a:t>
                      </a:r>
                    </a:p>
                  </a:txBody>
                  <a:tcPr marL="6799" marR="6799" marT="6799" marB="0" anchor="b"/>
                </a:tc>
                <a:tc>
                  <a:txBody>
                    <a:bodyPr/>
                    <a:lstStyle/>
                    <a:p>
                      <a:pPr algn="r" fontAlgn="b"/>
                      <a:r>
                        <a:rPr lang="en-US" sz="1200" b="0" i="0" u="none" strike="noStrike" dirty="0">
                          <a:solidFill>
                            <a:srgbClr val="000000"/>
                          </a:solidFill>
                          <a:effectLst/>
                          <a:latin typeface="Calibri" panose="020F0502020204030204" pitchFamily="34" charset="0"/>
                        </a:rPr>
                        <a:t>52817</a:t>
                      </a:r>
                    </a:p>
                  </a:txBody>
                  <a:tcPr marL="6799" marR="6799" marT="6799" marB="0" anchor="b"/>
                </a:tc>
                <a:tc>
                  <a:txBody>
                    <a:bodyPr/>
                    <a:lstStyle/>
                    <a:p>
                      <a:pPr algn="r" rtl="0" fontAlgn="b"/>
                      <a:r>
                        <a:rPr lang="en-US" sz="1200" b="0" i="0" u="none" strike="noStrike" dirty="0">
                          <a:solidFill>
                            <a:srgbClr val="000000"/>
                          </a:solidFill>
                          <a:effectLst/>
                          <a:latin typeface="Calibri" panose="020F0502020204030204" pitchFamily="34" charset="0"/>
                        </a:rPr>
                        <a:t>1332</a:t>
                      </a:r>
                    </a:p>
                  </a:txBody>
                  <a:tcPr marL="6799" marR="6799" marT="6799" marB="0" anchor="b"/>
                </a:tc>
                <a:extLst>
                  <a:ext uri="{0D108BD9-81ED-4DB2-BD59-A6C34878D82A}">
                    <a16:rowId xmlns:a16="http://schemas.microsoft.com/office/drawing/2014/main" val="1780499844"/>
                  </a:ext>
                </a:extLst>
              </a:tr>
              <a:tr h="48114">
                <a:tc>
                  <a:txBody>
                    <a:bodyPr/>
                    <a:lstStyle/>
                    <a:p>
                      <a:pPr algn="r" fontAlgn="b"/>
                      <a:r>
                        <a:rPr lang="en-US" sz="1200" b="0" i="0" u="none" strike="noStrike" dirty="0">
                          <a:solidFill>
                            <a:srgbClr val="000000"/>
                          </a:solidFill>
                          <a:effectLst/>
                          <a:latin typeface="Calibri" panose="020F0502020204030204" pitchFamily="34" charset="0"/>
                        </a:rPr>
                        <a:t>very Low PT, Medium, HB</a:t>
                      </a:r>
                    </a:p>
                  </a:txBody>
                  <a:tcPr marL="6799" marR="6799" marT="6799" marB="0" anchor="b"/>
                </a:tc>
                <a:tc>
                  <a:txBody>
                    <a:bodyPr/>
                    <a:lstStyle/>
                    <a:p>
                      <a:pPr algn="r" fontAlgn="b"/>
                      <a:r>
                        <a:rPr lang="en-US" sz="1200" b="0" i="0" u="none" strike="noStrike" dirty="0">
                          <a:solidFill>
                            <a:srgbClr val="000000"/>
                          </a:solidFill>
                          <a:effectLst/>
                          <a:latin typeface="Calibri" panose="020F0502020204030204" pitchFamily="34" charset="0"/>
                        </a:rPr>
                        <a:t>32889</a:t>
                      </a:r>
                    </a:p>
                  </a:txBody>
                  <a:tcPr marL="6799" marR="6799" marT="6799" marB="0" anchor="b"/>
                </a:tc>
                <a:tc>
                  <a:txBody>
                    <a:bodyPr/>
                    <a:lstStyle/>
                    <a:p>
                      <a:pPr algn="r" rtl="0" fontAlgn="b"/>
                      <a:r>
                        <a:rPr lang="en-US" sz="1200" b="0" i="0" u="none" strike="noStrike" dirty="0">
                          <a:solidFill>
                            <a:srgbClr val="000000"/>
                          </a:solidFill>
                          <a:effectLst/>
                          <a:latin typeface="Calibri" panose="020F0502020204030204" pitchFamily="34" charset="0"/>
                        </a:rPr>
                        <a:t>710</a:t>
                      </a:r>
                    </a:p>
                  </a:txBody>
                  <a:tcPr marL="6799" marR="6799" marT="6799" marB="0" anchor="b"/>
                </a:tc>
                <a:extLst>
                  <a:ext uri="{0D108BD9-81ED-4DB2-BD59-A6C34878D82A}">
                    <a16:rowId xmlns:a16="http://schemas.microsoft.com/office/drawing/2014/main" val="2691698899"/>
                  </a:ext>
                </a:extLst>
              </a:tr>
              <a:tr h="48114">
                <a:tc>
                  <a:txBody>
                    <a:bodyPr/>
                    <a:lstStyle/>
                    <a:p>
                      <a:pPr algn="r" fontAlgn="b"/>
                      <a:r>
                        <a:rPr lang="en-US" sz="1200" b="0" i="0" u="none" strike="noStrike" dirty="0">
                          <a:solidFill>
                            <a:srgbClr val="000000"/>
                          </a:solidFill>
                          <a:effectLst/>
                          <a:latin typeface="Calibri" panose="020F0502020204030204" pitchFamily="34" charset="0"/>
                        </a:rPr>
                        <a:t>very Low PT, Crack, LB</a:t>
                      </a:r>
                    </a:p>
                  </a:txBody>
                  <a:tcPr marL="6799" marR="6799" marT="6799" marB="0" anchor="b"/>
                </a:tc>
                <a:tc>
                  <a:txBody>
                    <a:bodyPr/>
                    <a:lstStyle/>
                    <a:p>
                      <a:pPr algn="r" fontAlgn="b"/>
                      <a:r>
                        <a:rPr lang="en-US" sz="1200" b="0" i="0" u="none" strike="noStrike">
                          <a:solidFill>
                            <a:srgbClr val="000000"/>
                          </a:solidFill>
                          <a:effectLst/>
                          <a:latin typeface="Calibri" panose="020F0502020204030204" pitchFamily="34" charset="0"/>
                        </a:rPr>
                        <a:t>5303</a:t>
                      </a:r>
                    </a:p>
                  </a:txBody>
                  <a:tcPr marL="6799" marR="6799" marT="6799" marB="0" anchor="b"/>
                </a:tc>
                <a:tc>
                  <a:txBody>
                    <a:bodyPr/>
                    <a:lstStyle/>
                    <a:p>
                      <a:pPr algn="r" rtl="0" fontAlgn="b"/>
                      <a:r>
                        <a:rPr lang="en-US" sz="1200" b="0" i="0" u="none" strike="noStrike">
                          <a:solidFill>
                            <a:srgbClr val="000000"/>
                          </a:solidFill>
                          <a:effectLst/>
                          <a:latin typeface="Calibri" panose="020F0502020204030204" pitchFamily="34" charset="0"/>
                        </a:rPr>
                        <a:t>142</a:t>
                      </a:r>
                    </a:p>
                  </a:txBody>
                  <a:tcPr marL="6799" marR="6799" marT="6799" marB="0" anchor="b"/>
                </a:tc>
                <a:extLst>
                  <a:ext uri="{0D108BD9-81ED-4DB2-BD59-A6C34878D82A}">
                    <a16:rowId xmlns:a16="http://schemas.microsoft.com/office/drawing/2014/main" val="3609523115"/>
                  </a:ext>
                </a:extLst>
              </a:tr>
              <a:tr h="48114">
                <a:tc>
                  <a:txBody>
                    <a:bodyPr/>
                    <a:lstStyle/>
                    <a:p>
                      <a:pPr algn="r" fontAlgn="b"/>
                      <a:r>
                        <a:rPr lang="en-US" sz="1200" b="0" i="0" u="none" strike="noStrike" dirty="0">
                          <a:solidFill>
                            <a:srgbClr val="000000"/>
                          </a:solidFill>
                          <a:effectLst/>
                          <a:latin typeface="Calibri" panose="020F0502020204030204" pitchFamily="34" charset="0"/>
                        </a:rPr>
                        <a:t>very Low PT, Crack, HB</a:t>
                      </a:r>
                    </a:p>
                  </a:txBody>
                  <a:tcPr marL="6799" marR="6799" marT="6799" marB="0" anchor="b"/>
                </a:tc>
                <a:tc>
                  <a:txBody>
                    <a:bodyPr/>
                    <a:lstStyle/>
                    <a:p>
                      <a:pPr algn="r" fontAlgn="b"/>
                      <a:r>
                        <a:rPr lang="en-US" sz="1200" b="0" i="0" u="none" strike="noStrike">
                          <a:solidFill>
                            <a:srgbClr val="000000"/>
                          </a:solidFill>
                          <a:effectLst/>
                          <a:latin typeface="Calibri" panose="020F0502020204030204" pitchFamily="34" charset="0"/>
                        </a:rPr>
                        <a:t>3987</a:t>
                      </a:r>
                    </a:p>
                  </a:txBody>
                  <a:tcPr marL="6799" marR="6799" marT="6799" marB="0" anchor="b"/>
                </a:tc>
                <a:tc>
                  <a:txBody>
                    <a:bodyPr/>
                    <a:lstStyle/>
                    <a:p>
                      <a:pPr algn="r" rtl="0" fontAlgn="b"/>
                      <a:r>
                        <a:rPr lang="en-US" sz="1200" b="0" i="0" u="none" strike="noStrike">
                          <a:solidFill>
                            <a:srgbClr val="000000"/>
                          </a:solidFill>
                          <a:effectLst/>
                          <a:latin typeface="Calibri" panose="020F0502020204030204" pitchFamily="34" charset="0"/>
                        </a:rPr>
                        <a:t>96</a:t>
                      </a:r>
                    </a:p>
                  </a:txBody>
                  <a:tcPr marL="6799" marR="6799" marT="6799" marB="0" anchor="b"/>
                </a:tc>
                <a:extLst>
                  <a:ext uri="{0D108BD9-81ED-4DB2-BD59-A6C34878D82A}">
                    <a16:rowId xmlns:a16="http://schemas.microsoft.com/office/drawing/2014/main" val="4027594209"/>
                  </a:ext>
                </a:extLst>
              </a:tr>
              <a:tr h="48114">
                <a:tc>
                  <a:txBody>
                    <a:bodyPr/>
                    <a:lstStyle/>
                    <a:p>
                      <a:pPr algn="r" fontAlgn="b"/>
                      <a:r>
                        <a:rPr lang="en-US" sz="1200" b="0" i="0" u="none" strike="noStrike" dirty="0">
                          <a:solidFill>
                            <a:srgbClr val="000000"/>
                          </a:solidFill>
                          <a:effectLst/>
                          <a:latin typeface="Calibri" panose="020F0502020204030204" pitchFamily="34" charset="0"/>
                        </a:rPr>
                        <a:t>very Low PT, Forward, LB</a:t>
                      </a:r>
                    </a:p>
                  </a:txBody>
                  <a:tcPr marL="6799" marR="6799" marT="6799" marB="0" anchor="b"/>
                </a:tc>
                <a:tc>
                  <a:txBody>
                    <a:bodyPr/>
                    <a:lstStyle/>
                    <a:p>
                      <a:pPr algn="r" fontAlgn="b"/>
                      <a:r>
                        <a:rPr lang="en-US" sz="1200" b="0" i="0" u="none" strike="noStrike">
                          <a:solidFill>
                            <a:srgbClr val="000000"/>
                          </a:solidFill>
                          <a:effectLst/>
                          <a:latin typeface="Calibri" panose="020F0502020204030204" pitchFamily="34" charset="0"/>
                        </a:rPr>
                        <a:t>45113</a:t>
                      </a:r>
                    </a:p>
                  </a:txBody>
                  <a:tcPr marL="6799" marR="6799" marT="6799" marB="0" anchor="b"/>
                </a:tc>
                <a:tc>
                  <a:txBody>
                    <a:bodyPr/>
                    <a:lstStyle/>
                    <a:p>
                      <a:pPr algn="r" rtl="0" fontAlgn="b"/>
                      <a:r>
                        <a:rPr lang="en-US" sz="1200" b="0" i="0" u="none" strike="noStrike">
                          <a:solidFill>
                            <a:srgbClr val="000000"/>
                          </a:solidFill>
                          <a:effectLst/>
                          <a:latin typeface="Calibri" panose="020F0502020204030204" pitchFamily="34" charset="0"/>
                        </a:rPr>
                        <a:t>1163</a:t>
                      </a:r>
                    </a:p>
                  </a:txBody>
                  <a:tcPr marL="6799" marR="6799" marT="6799" marB="0" anchor="b"/>
                </a:tc>
                <a:extLst>
                  <a:ext uri="{0D108BD9-81ED-4DB2-BD59-A6C34878D82A}">
                    <a16:rowId xmlns:a16="http://schemas.microsoft.com/office/drawing/2014/main" val="695814793"/>
                  </a:ext>
                </a:extLst>
              </a:tr>
              <a:tr h="48114">
                <a:tc>
                  <a:txBody>
                    <a:bodyPr/>
                    <a:lstStyle/>
                    <a:p>
                      <a:pPr algn="r" fontAlgn="b"/>
                      <a:r>
                        <a:rPr lang="en-US" sz="1200" b="0" i="0" u="none" strike="noStrike" dirty="0">
                          <a:solidFill>
                            <a:srgbClr val="000000"/>
                          </a:solidFill>
                          <a:effectLst/>
                          <a:latin typeface="Calibri" panose="020F0502020204030204" pitchFamily="34" charset="0"/>
                        </a:rPr>
                        <a:t>very Low PT, Forward, HB</a:t>
                      </a:r>
                    </a:p>
                  </a:txBody>
                  <a:tcPr marL="6799" marR="6799" marT="6799" marB="0" anchor="b"/>
                </a:tc>
                <a:tc>
                  <a:txBody>
                    <a:bodyPr/>
                    <a:lstStyle/>
                    <a:p>
                      <a:pPr algn="r" fontAlgn="b"/>
                      <a:r>
                        <a:rPr lang="en-US" sz="1200" b="0" i="0" u="none" strike="noStrike">
                          <a:solidFill>
                            <a:srgbClr val="000000"/>
                          </a:solidFill>
                          <a:effectLst/>
                          <a:latin typeface="Calibri" panose="020F0502020204030204" pitchFamily="34" charset="0"/>
                        </a:rPr>
                        <a:t>62559</a:t>
                      </a:r>
                    </a:p>
                  </a:txBody>
                  <a:tcPr marL="6799" marR="6799" marT="6799" marB="0" anchor="b"/>
                </a:tc>
                <a:tc>
                  <a:txBody>
                    <a:bodyPr/>
                    <a:lstStyle/>
                    <a:p>
                      <a:pPr algn="r" rtl="0" fontAlgn="b"/>
                      <a:r>
                        <a:rPr lang="en-US" sz="1200" b="0" i="0" u="none" strike="noStrike">
                          <a:solidFill>
                            <a:srgbClr val="000000"/>
                          </a:solidFill>
                          <a:effectLst/>
                          <a:latin typeface="Calibri" panose="020F0502020204030204" pitchFamily="34" charset="0"/>
                        </a:rPr>
                        <a:t>1550</a:t>
                      </a:r>
                    </a:p>
                  </a:txBody>
                  <a:tcPr marL="6799" marR="6799" marT="6799" marB="0" anchor="b"/>
                </a:tc>
                <a:extLst>
                  <a:ext uri="{0D108BD9-81ED-4DB2-BD59-A6C34878D82A}">
                    <a16:rowId xmlns:a16="http://schemas.microsoft.com/office/drawing/2014/main" val="4054251656"/>
                  </a:ext>
                </a:extLst>
              </a:tr>
              <a:tr h="48114">
                <a:tc>
                  <a:txBody>
                    <a:bodyPr/>
                    <a:lstStyle/>
                    <a:p>
                      <a:pPr algn="r" fontAlgn="b"/>
                      <a:r>
                        <a:rPr lang="en-US" sz="1200" b="0" i="0" u="none" strike="noStrike" dirty="0">
                          <a:solidFill>
                            <a:srgbClr val="000000"/>
                          </a:solidFill>
                          <a:effectLst/>
                          <a:latin typeface="Calibri" panose="020F0502020204030204" pitchFamily="34" charset="0"/>
                        </a:rPr>
                        <a:t>Low PT, Central, LB</a:t>
                      </a:r>
                    </a:p>
                  </a:txBody>
                  <a:tcPr marL="6799" marR="6799" marT="6799" marB="0" anchor="b"/>
                </a:tc>
                <a:tc>
                  <a:txBody>
                    <a:bodyPr/>
                    <a:lstStyle/>
                    <a:p>
                      <a:pPr algn="r" fontAlgn="b"/>
                      <a:r>
                        <a:rPr lang="en-US" sz="1200" b="0" i="0" u="none" strike="noStrike">
                          <a:solidFill>
                            <a:srgbClr val="000000"/>
                          </a:solidFill>
                          <a:effectLst/>
                          <a:latin typeface="Calibri" panose="020F0502020204030204" pitchFamily="34" charset="0"/>
                        </a:rPr>
                        <a:t>261800</a:t>
                      </a:r>
                    </a:p>
                  </a:txBody>
                  <a:tcPr marL="6799" marR="6799" marT="6799" marB="0" anchor="b"/>
                </a:tc>
                <a:tc>
                  <a:txBody>
                    <a:bodyPr/>
                    <a:lstStyle/>
                    <a:p>
                      <a:pPr algn="r" rtl="0" fontAlgn="b"/>
                      <a:r>
                        <a:rPr lang="en-US" sz="1200" b="0" i="0" u="none" strike="noStrike" dirty="0">
                          <a:solidFill>
                            <a:srgbClr val="000000"/>
                          </a:solidFill>
                          <a:effectLst/>
                          <a:latin typeface="Calibri" panose="020F0502020204030204" pitchFamily="34" charset="0"/>
                        </a:rPr>
                        <a:t>6632</a:t>
                      </a:r>
                    </a:p>
                  </a:txBody>
                  <a:tcPr marL="6799" marR="6799" marT="6799" marB="0" anchor="b"/>
                </a:tc>
                <a:extLst>
                  <a:ext uri="{0D108BD9-81ED-4DB2-BD59-A6C34878D82A}">
                    <a16:rowId xmlns:a16="http://schemas.microsoft.com/office/drawing/2014/main" val="3432350463"/>
                  </a:ext>
                </a:extLst>
              </a:tr>
              <a:tr h="48114">
                <a:tc>
                  <a:txBody>
                    <a:bodyPr/>
                    <a:lstStyle/>
                    <a:p>
                      <a:pPr algn="r" fontAlgn="b"/>
                      <a:r>
                        <a:rPr lang="en-US" sz="1200" b="0" i="0" u="none" strike="noStrike" dirty="0">
                          <a:solidFill>
                            <a:srgbClr val="000000"/>
                          </a:solidFill>
                          <a:effectLst/>
                          <a:latin typeface="Calibri" panose="020F0502020204030204" pitchFamily="34" charset="0"/>
                        </a:rPr>
                        <a:t>Low PT, Central, HB</a:t>
                      </a:r>
                    </a:p>
                  </a:txBody>
                  <a:tcPr marL="6799" marR="6799" marT="6799" marB="0" anchor="b"/>
                </a:tc>
                <a:tc>
                  <a:txBody>
                    <a:bodyPr/>
                    <a:lstStyle/>
                    <a:p>
                      <a:pPr algn="r" fontAlgn="b"/>
                      <a:r>
                        <a:rPr lang="en-US" sz="1200" b="0" i="0" u="none" strike="noStrike">
                          <a:solidFill>
                            <a:srgbClr val="000000"/>
                          </a:solidFill>
                          <a:effectLst/>
                          <a:latin typeface="Calibri" panose="020F0502020204030204" pitchFamily="34" charset="0"/>
                        </a:rPr>
                        <a:t>112175</a:t>
                      </a:r>
                    </a:p>
                  </a:txBody>
                  <a:tcPr marL="6799" marR="6799" marT="6799" marB="0" anchor="b"/>
                </a:tc>
                <a:tc>
                  <a:txBody>
                    <a:bodyPr/>
                    <a:lstStyle/>
                    <a:p>
                      <a:pPr algn="r" rtl="0" fontAlgn="b"/>
                      <a:r>
                        <a:rPr lang="en-US" sz="1200" b="0" i="0" u="none" strike="noStrike" dirty="0">
                          <a:solidFill>
                            <a:srgbClr val="000000"/>
                          </a:solidFill>
                          <a:effectLst/>
                          <a:latin typeface="Calibri" panose="020F0502020204030204" pitchFamily="34" charset="0"/>
                        </a:rPr>
                        <a:t>2467</a:t>
                      </a:r>
                    </a:p>
                  </a:txBody>
                  <a:tcPr marL="6799" marR="6799" marT="6799" marB="0" anchor="b"/>
                </a:tc>
                <a:extLst>
                  <a:ext uri="{0D108BD9-81ED-4DB2-BD59-A6C34878D82A}">
                    <a16:rowId xmlns:a16="http://schemas.microsoft.com/office/drawing/2014/main" val="2320712855"/>
                  </a:ext>
                </a:extLst>
              </a:tr>
              <a:tr h="48114">
                <a:tc>
                  <a:txBody>
                    <a:bodyPr/>
                    <a:lstStyle/>
                    <a:p>
                      <a:pPr algn="r" fontAlgn="b"/>
                      <a:r>
                        <a:rPr lang="en-US" sz="1200" b="0" i="0" u="none" strike="noStrike" dirty="0">
                          <a:solidFill>
                            <a:srgbClr val="000000"/>
                          </a:solidFill>
                          <a:effectLst/>
                          <a:latin typeface="Calibri" panose="020F0502020204030204" pitchFamily="34" charset="0"/>
                        </a:rPr>
                        <a:t>Low PT, Medium, LB</a:t>
                      </a:r>
                    </a:p>
                  </a:txBody>
                  <a:tcPr marL="6799" marR="6799" marT="6799" marB="0" anchor="b"/>
                </a:tc>
                <a:tc>
                  <a:txBody>
                    <a:bodyPr/>
                    <a:lstStyle/>
                    <a:p>
                      <a:pPr algn="r" fontAlgn="b"/>
                      <a:r>
                        <a:rPr lang="en-US" sz="1200" b="0" i="0" u="none" strike="noStrike">
                          <a:solidFill>
                            <a:srgbClr val="000000"/>
                          </a:solidFill>
                          <a:effectLst/>
                          <a:latin typeface="Calibri" panose="020F0502020204030204" pitchFamily="34" charset="0"/>
                        </a:rPr>
                        <a:t>187376</a:t>
                      </a:r>
                    </a:p>
                  </a:txBody>
                  <a:tcPr marL="6799" marR="6799" marT="6799" marB="0" anchor="b"/>
                </a:tc>
                <a:tc>
                  <a:txBody>
                    <a:bodyPr/>
                    <a:lstStyle/>
                    <a:p>
                      <a:pPr algn="r" rtl="0" fontAlgn="b"/>
                      <a:r>
                        <a:rPr lang="en-US" sz="1200" b="0" i="0" u="none" strike="noStrike" dirty="0">
                          <a:solidFill>
                            <a:srgbClr val="000000"/>
                          </a:solidFill>
                          <a:effectLst/>
                          <a:latin typeface="Calibri" panose="020F0502020204030204" pitchFamily="34" charset="0"/>
                        </a:rPr>
                        <a:t>4736</a:t>
                      </a:r>
                    </a:p>
                  </a:txBody>
                  <a:tcPr marL="6799" marR="6799" marT="6799" marB="0" anchor="b"/>
                </a:tc>
                <a:extLst>
                  <a:ext uri="{0D108BD9-81ED-4DB2-BD59-A6C34878D82A}">
                    <a16:rowId xmlns:a16="http://schemas.microsoft.com/office/drawing/2014/main" val="2845376344"/>
                  </a:ext>
                </a:extLst>
              </a:tr>
              <a:tr h="48114">
                <a:tc>
                  <a:txBody>
                    <a:bodyPr/>
                    <a:lstStyle/>
                    <a:p>
                      <a:pPr algn="r" fontAlgn="b"/>
                      <a:r>
                        <a:rPr lang="en-US" sz="1200" b="0" i="0" u="none" strike="noStrike" dirty="0">
                          <a:solidFill>
                            <a:srgbClr val="000000"/>
                          </a:solidFill>
                          <a:effectLst/>
                          <a:latin typeface="Calibri" panose="020F0502020204030204" pitchFamily="34" charset="0"/>
                        </a:rPr>
                        <a:t>Low PT, Medium, HB</a:t>
                      </a:r>
                    </a:p>
                  </a:txBody>
                  <a:tcPr marL="6799" marR="6799" marT="6799" marB="0" anchor="b"/>
                </a:tc>
                <a:tc>
                  <a:txBody>
                    <a:bodyPr/>
                    <a:lstStyle/>
                    <a:p>
                      <a:pPr algn="r" fontAlgn="b"/>
                      <a:r>
                        <a:rPr lang="en-US" sz="1200" b="0" i="0" u="none" strike="noStrike">
                          <a:solidFill>
                            <a:srgbClr val="000000"/>
                          </a:solidFill>
                          <a:effectLst/>
                          <a:latin typeface="Calibri" panose="020F0502020204030204" pitchFamily="34" charset="0"/>
                        </a:rPr>
                        <a:t>154361</a:t>
                      </a:r>
                    </a:p>
                  </a:txBody>
                  <a:tcPr marL="6799" marR="6799" marT="6799" marB="0" anchor="b"/>
                </a:tc>
                <a:tc>
                  <a:txBody>
                    <a:bodyPr/>
                    <a:lstStyle/>
                    <a:p>
                      <a:pPr algn="r" rtl="0" fontAlgn="b"/>
                      <a:r>
                        <a:rPr lang="en-US" sz="1200" b="0" i="0" u="none" strike="noStrike">
                          <a:solidFill>
                            <a:srgbClr val="000000"/>
                          </a:solidFill>
                          <a:effectLst/>
                          <a:latin typeface="Calibri" panose="020F0502020204030204" pitchFamily="34" charset="0"/>
                        </a:rPr>
                        <a:t>3476</a:t>
                      </a:r>
                    </a:p>
                  </a:txBody>
                  <a:tcPr marL="6799" marR="6799" marT="6799" marB="0" anchor="b"/>
                </a:tc>
                <a:extLst>
                  <a:ext uri="{0D108BD9-81ED-4DB2-BD59-A6C34878D82A}">
                    <a16:rowId xmlns:a16="http://schemas.microsoft.com/office/drawing/2014/main" val="2275178522"/>
                  </a:ext>
                </a:extLst>
              </a:tr>
              <a:tr h="48114">
                <a:tc>
                  <a:txBody>
                    <a:bodyPr/>
                    <a:lstStyle/>
                    <a:p>
                      <a:pPr algn="r" fontAlgn="b"/>
                      <a:r>
                        <a:rPr lang="en-US" sz="1200" b="0" i="0" u="none" strike="noStrike" dirty="0">
                          <a:solidFill>
                            <a:srgbClr val="000000"/>
                          </a:solidFill>
                          <a:effectLst/>
                          <a:latin typeface="Calibri" panose="020F0502020204030204" pitchFamily="34" charset="0"/>
                        </a:rPr>
                        <a:t>Low PT, Crack, LB</a:t>
                      </a:r>
                    </a:p>
                  </a:txBody>
                  <a:tcPr marL="6799" marR="6799" marT="6799" marB="0" anchor="b"/>
                </a:tc>
                <a:tc>
                  <a:txBody>
                    <a:bodyPr/>
                    <a:lstStyle/>
                    <a:p>
                      <a:pPr algn="r" fontAlgn="b"/>
                      <a:r>
                        <a:rPr lang="en-US" sz="1200" b="0" i="0" u="none" strike="noStrike">
                          <a:solidFill>
                            <a:srgbClr val="000000"/>
                          </a:solidFill>
                          <a:effectLst/>
                          <a:latin typeface="Calibri" panose="020F0502020204030204" pitchFamily="34" charset="0"/>
                        </a:rPr>
                        <a:t>24760</a:t>
                      </a:r>
                    </a:p>
                  </a:txBody>
                  <a:tcPr marL="6799" marR="6799" marT="6799" marB="0" anchor="b"/>
                </a:tc>
                <a:tc>
                  <a:txBody>
                    <a:bodyPr/>
                    <a:lstStyle/>
                    <a:p>
                      <a:pPr algn="r" rtl="0" fontAlgn="b"/>
                      <a:r>
                        <a:rPr lang="en-US" sz="1200" b="0" i="0" u="none" strike="noStrike" dirty="0">
                          <a:solidFill>
                            <a:srgbClr val="000000"/>
                          </a:solidFill>
                          <a:effectLst/>
                          <a:latin typeface="Calibri" panose="020F0502020204030204" pitchFamily="34" charset="0"/>
                        </a:rPr>
                        <a:t>616</a:t>
                      </a:r>
                    </a:p>
                  </a:txBody>
                  <a:tcPr marL="6799" marR="6799" marT="6799" marB="0" anchor="b"/>
                </a:tc>
                <a:extLst>
                  <a:ext uri="{0D108BD9-81ED-4DB2-BD59-A6C34878D82A}">
                    <a16:rowId xmlns:a16="http://schemas.microsoft.com/office/drawing/2014/main" val="559287517"/>
                  </a:ext>
                </a:extLst>
              </a:tr>
              <a:tr h="48114">
                <a:tc>
                  <a:txBody>
                    <a:bodyPr/>
                    <a:lstStyle/>
                    <a:p>
                      <a:pPr algn="r" fontAlgn="b"/>
                      <a:r>
                        <a:rPr lang="en-US" sz="1200" b="0" i="0" u="none" strike="noStrike" dirty="0">
                          <a:solidFill>
                            <a:srgbClr val="000000"/>
                          </a:solidFill>
                          <a:effectLst/>
                          <a:latin typeface="Calibri" panose="020F0502020204030204" pitchFamily="34" charset="0"/>
                        </a:rPr>
                        <a:t>Low PT, Crack, HB</a:t>
                      </a:r>
                    </a:p>
                  </a:txBody>
                  <a:tcPr marL="6799" marR="6799" marT="6799" marB="0" anchor="b"/>
                </a:tc>
                <a:tc>
                  <a:txBody>
                    <a:bodyPr/>
                    <a:lstStyle/>
                    <a:p>
                      <a:pPr algn="r" fontAlgn="b"/>
                      <a:r>
                        <a:rPr lang="en-US" sz="1200" b="0" i="0" u="none" strike="noStrike">
                          <a:solidFill>
                            <a:srgbClr val="000000"/>
                          </a:solidFill>
                          <a:effectLst/>
                          <a:latin typeface="Calibri" panose="020F0502020204030204" pitchFamily="34" charset="0"/>
                        </a:rPr>
                        <a:t>29441</a:t>
                      </a:r>
                    </a:p>
                  </a:txBody>
                  <a:tcPr marL="6799" marR="6799" marT="6799" marB="0" anchor="b"/>
                </a:tc>
                <a:tc>
                  <a:txBody>
                    <a:bodyPr/>
                    <a:lstStyle/>
                    <a:p>
                      <a:pPr algn="r" rtl="0" fontAlgn="b"/>
                      <a:r>
                        <a:rPr lang="en-US" sz="1200" b="0" i="0" u="none" strike="noStrike">
                          <a:solidFill>
                            <a:srgbClr val="000000"/>
                          </a:solidFill>
                          <a:effectLst/>
                          <a:latin typeface="Calibri" panose="020F0502020204030204" pitchFamily="34" charset="0"/>
                        </a:rPr>
                        <a:t>675</a:t>
                      </a:r>
                    </a:p>
                  </a:txBody>
                  <a:tcPr marL="6799" marR="6799" marT="6799" marB="0" anchor="b"/>
                </a:tc>
                <a:extLst>
                  <a:ext uri="{0D108BD9-81ED-4DB2-BD59-A6C34878D82A}">
                    <a16:rowId xmlns:a16="http://schemas.microsoft.com/office/drawing/2014/main" val="991303484"/>
                  </a:ext>
                </a:extLst>
              </a:tr>
              <a:tr h="48114">
                <a:tc>
                  <a:txBody>
                    <a:bodyPr/>
                    <a:lstStyle/>
                    <a:p>
                      <a:pPr algn="r" fontAlgn="b"/>
                      <a:r>
                        <a:rPr lang="en-US" sz="1200" b="0" i="0" u="none" strike="noStrike" dirty="0">
                          <a:solidFill>
                            <a:srgbClr val="000000"/>
                          </a:solidFill>
                          <a:effectLst/>
                          <a:latin typeface="Calibri" panose="020F0502020204030204" pitchFamily="34" charset="0"/>
                        </a:rPr>
                        <a:t>Low PT, Forward, LB</a:t>
                      </a:r>
                    </a:p>
                  </a:txBody>
                  <a:tcPr marL="6799" marR="6799" marT="6799" marB="0" anchor="b"/>
                </a:tc>
                <a:tc>
                  <a:txBody>
                    <a:bodyPr/>
                    <a:lstStyle/>
                    <a:p>
                      <a:pPr algn="r" fontAlgn="b"/>
                      <a:r>
                        <a:rPr lang="en-US" sz="1200" b="0" i="0" u="none" strike="noStrike">
                          <a:solidFill>
                            <a:srgbClr val="000000"/>
                          </a:solidFill>
                          <a:effectLst/>
                          <a:latin typeface="Calibri" panose="020F0502020204030204" pitchFamily="34" charset="0"/>
                        </a:rPr>
                        <a:t>160745</a:t>
                      </a:r>
                    </a:p>
                  </a:txBody>
                  <a:tcPr marL="6799" marR="6799" marT="6799" marB="0" anchor="b"/>
                </a:tc>
                <a:tc>
                  <a:txBody>
                    <a:bodyPr/>
                    <a:lstStyle/>
                    <a:p>
                      <a:pPr algn="r" rtl="0" fontAlgn="b"/>
                      <a:r>
                        <a:rPr lang="en-US" sz="1200" b="0" i="0" u="none" strike="noStrike">
                          <a:solidFill>
                            <a:srgbClr val="000000"/>
                          </a:solidFill>
                          <a:effectLst/>
                          <a:latin typeface="Calibri" panose="020F0502020204030204" pitchFamily="34" charset="0"/>
                        </a:rPr>
                        <a:t>4114</a:t>
                      </a:r>
                    </a:p>
                  </a:txBody>
                  <a:tcPr marL="6799" marR="6799" marT="6799" marB="0" anchor="b"/>
                </a:tc>
                <a:extLst>
                  <a:ext uri="{0D108BD9-81ED-4DB2-BD59-A6C34878D82A}">
                    <a16:rowId xmlns:a16="http://schemas.microsoft.com/office/drawing/2014/main" val="269518811"/>
                  </a:ext>
                </a:extLst>
              </a:tr>
              <a:tr h="48114">
                <a:tc>
                  <a:txBody>
                    <a:bodyPr/>
                    <a:lstStyle/>
                    <a:p>
                      <a:pPr algn="r" fontAlgn="b"/>
                      <a:r>
                        <a:rPr lang="en-US" sz="1200" b="0" i="0" u="none" strike="noStrike" dirty="0">
                          <a:solidFill>
                            <a:srgbClr val="000000"/>
                          </a:solidFill>
                          <a:effectLst/>
                          <a:latin typeface="Calibri" panose="020F0502020204030204" pitchFamily="34" charset="0"/>
                        </a:rPr>
                        <a:t>Low PT, Forward, HB</a:t>
                      </a:r>
                    </a:p>
                  </a:txBody>
                  <a:tcPr marL="6799" marR="6799" marT="6799" marB="0" anchor="b"/>
                </a:tc>
                <a:tc>
                  <a:txBody>
                    <a:bodyPr/>
                    <a:lstStyle/>
                    <a:p>
                      <a:pPr algn="r" fontAlgn="b"/>
                      <a:r>
                        <a:rPr lang="en-US" sz="1200" b="0" i="0" u="none" strike="noStrike">
                          <a:solidFill>
                            <a:srgbClr val="000000"/>
                          </a:solidFill>
                          <a:effectLst/>
                          <a:latin typeface="Calibri" panose="020F0502020204030204" pitchFamily="34" charset="0"/>
                        </a:rPr>
                        <a:t>238671</a:t>
                      </a:r>
                    </a:p>
                  </a:txBody>
                  <a:tcPr marL="6799" marR="6799" marT="6799" marB="0" anchor="b"/>
                </a:tc>
                <a:tc>
                  <a:txBody>
                    <a:bodyPr/>
                    <a:lstStyle/>
                    <a:p>
                      <a:pPr algn="r" rtl="0" fontAlgn="b"/>
                      <a:r>
                        <a:rPr lang="en-US" sz="1200" b="0" i="0" u="none" strike="noStrike">
                          <a:solidFill>
                            <a:srgbClr val="000000"/>
                          </a:solidFill>
                          <a:effectLst/>
                          <a:latin typeface="Calibri" panose="020F0502020204030204" pitchFamily="34" charset="0"/>
                        </a:rPr>
                        <a:t>5720</a:t>
                      </a:r>
                    </a:p>
                  </a:txBody>
                  <a:tcPr marL="6799" marR="6799" marT="6799" marB="0" anchor="b"/>
                </a:tc>
                <a:extLst>
                  <a:ext uri="{0D108BD9-81ED-4DB2-BD59-A6C34878D82A}">
                    <a16:rowId xmlns:a16="http://schemas.microsoft.com/office/drawing/2014/main" val="2245057118"/>
                  </a:ext>
                </a:extLst>
              </a:tr>
              <a:tr h="48114">
                <a:tc>
                  <a:txBody>
                    <a:bodyPr/>
                    <a:lstStyle/>
                    <a:p>
                      <a:pPr algn="r" fontAlgn="b"/>
                      <a:r>
                        <a:rPr lang="en-US" sz="1200" b="0" i="0" u="none" strike="noStrike" dirty="0">
                          <a:solidFill>
                            <a:srgbClr val="000000"/>
                          </a:solidFill>
                          <a:effectLst/>
                          <a:latin typeface="Calibri" panose="020F0502020204030204" pitchFamily="34" charset="0"/>
                        </a:rPr>
                        <a:t>Mid PT, Central, LB</a:t>
                      </a:r>
                    </a:p>
                  </a:txBody>
                  <a:tcPr marL="6799" marR="6799" marT="6799" marB="0" anchor="b"/>
                </a:tc>
                <a:tc>
                  <a:txBody>
                    <a:bodyPr/>
                    <a:lstStyle/>
                    <a:p>
                      <a:pPr algn="r" fontAlgn="b"/>
                      <a:r>
                        <a:rPr lang="en-US" sz="1200" b="0" i="0" u="none" strike="noStrike" dirty="0">
                          <a:solidFill>
                            <a:srgbClr val="000000"/>
                          </a:solidFill>
                          <a:effectLst/>
                          <a:latin typeface="Calibri" panose="020F0502020204030204" pitchFamily="34" charset="0"/>
                        </a:rPr>
                        <a:t>474719</a:t>
                      </a:r>
                    </a:p>
                  </a:txBody>
                  <a:tcPr marL="6799" marR="6799" marT="6799" marB="0" anchor="b"/>
                </a:tc>
                <a:tc>
                  <a:txBody>
                    <a:bodyPr/>
                    <a:lstStyle/>
                    <a:p>
                      <a:pPr algn="r" rtl="0" fontAlgn="b"/>
                      <a:r>
                        <a:rPr lang="en-US" sz="1200" b="0" i="0" u="none" strike="noStrike" dirty="0">
                          <a:solidFill>
                            <a:srgbClr val="000000"/>
                          </a:solidFill>
                          <a:effectLst/>
                          <a:latin typeface="Calibri" panose="020F0502020204030204" pitchFamily="34" charset="0"/>
                        </a:rPr>
                        <a:t>11854</a:t>
                      </a:r>
                    </a:p>
                  </a:txBody>
                  <a:tcPr marL="6799" marR="6799" marT="6799" marB="0" anchor="b"/>
                </a:tc>
                <a:extLst>
                  <a:ext uri="{0D108BD9-81ED-4DB2-BD59-A6C34878D82A}">
                    <a16:rowId xmlns:a16="http://schemas.microsoft.com/office/drawing/2014/main" val="2504762521"/>
                  </a:ext>
                </a:extLst>
              </a:tr>
              <a:tr h="48114">
                <a:tc>
                  <a:txBody>
                    <a:bodyPr/>
                    <a:lstStyle/>
                    <a:p>
                      <a:pPr algn="r" fontAlgn="b"/>
                      <a:r>
                        <a:rPr lang="en-US" sz="1200" b="0" i="0" u="none" strike="noStrike" dirty="0">
                          <a:solidFill>
                            <a:srgbClr val="000000"/>
                          </a:solidFill>
                          <a:effectLst/>
                          <a:latin typeface="Calibri" panose="020F0502020204030204" pitchFamily="34" charset="0"/>
                        </a:rPr>
                        <a:t>Mid PT, Central, HB</a:t>
                      </a:r>
                    </a:p>
                  </a:txBody>
                  <a:tcPr marL="6799" marR="6799" marT="6799" marB="0" anchor="b"/>
                </a:tc>
                <a:tc>
                  <a:txBody>
                    <a:bodyPr/>
                    <a:lstStyle/>
                    <a:p>
                      <a:pPr algn="r" fontAlgn="b"/>
                      <a:r>
                        <a:rPr lang="en-US" sz="1200" b="0" i="0" u="none" strike="noStrike">
                          <a:solidFill>
                            <a:srgbClr val="000000"/>
                          </a:solidFill>
                          <a:effectLst/>
                          <a:latin typeface="Calibri" panose="020F0502020204030204" pitchFamily="34" charset="0"/>
                        </a:rPr>
                        <a:t>202263</a:t>
                      </a:r>
                    </a:p>
                  </a:txBody>
                  <a:tcPr marL="6799" marR="6799" marT="6799" marB="0" anchor="b"/>
                </a:tc>
                <a:tc>
                  <a:txBody>
                    <a:bodyPr/>
                    <a:lstStyle/>
                    <a:p>
                      <a:pPr algn="r" rtl="0" fontAlgn="b"/>
                      <a:r>
                        <a:rPr lang="en-US" sz="1200" b="0" i="0" u="none" strike="noStrike">
                          <a:solidFill>
                            <a:srgbClr val="000000"/>
                          </a:solidFill>
                          <a:effectLst/>
                          <a:latin typeface="Calibri" panose="020F0502020204030204" pitchFamily="34" charset="0"/>
                        </a:rPr>
                        <a:t>5048</a:t>
                      </a:r>
                    </a:p>
                  </a:txBody>
                  <a:tcPr marL="6799" marR="6799" marT="6799" marB="0" anchor="b"/>
                </a:tc>
                <a:extLst>
                  <a:ext uri="{0D108BD9-81ED-4DB2-BD59-A6C34878D82A}">
                    <a16:rowId xmlns:a16="http://schemas.microsoft.com/office/drawing/2014/main" val="239304671"/>
                  </a:ext>
                </a:extLst>
              </a:tr>
              <a:tr h="48114">
                <a:tc>
                  <a:txBody>
                    <a:bodyPr/>
                    <a:lstStyle/>
                    <a:p>
                      <a:pPr algn="r" fontAlgn="b"/>
                      <a:r>
                        <a:rPr lang="en-US" sz="1200" b="0" i="0" u="none" strike="noStrike" dirty="0">
                          <a:solidFill>
                            <a:srgbClr val="000000"/>
                          </a:solidFill>
                          <a:effectLst/>
                          <a:latin typeface="Calibri" panose="020F0502020204030204" pitchFamily="34" charset="0"/>
                        </a:rPr>
                        <a:t>Mid PT, Medium, LB</a:t>
                      </a:r>
                    </a:p>
                  </a:txBody>
                  <a:tcPr marL="6799" marR="6799" marT="6799" marB="0" anchor="b"/>
                </a:tc>
                <a:tc>
                  <a:txBody>
                    <a:bodyPr/>
                    <a:lstStyle/>
                    <a:p>
                      <a:pPr algn="r" fontAlgn="b"/>
                      <a:r>
                        <a:rPr lang="en-US" sz="1200" b="0" i="0" u="none" strike="noStrike">
                          <a:solidFill>
                            <a:srgbClr val="000000"/>
                          </a:solidFill>
                          <a:effectLst/>
                          <a:latin typeface="Calibri" panose="020F0502020204030204" pitchFamily="34" charset="0"/>
                        </a:rPr>
                        <a:t>325020</a:t>
                      </a:r>
                    </a:p>
                  </a:txBody>
                  <a:tcPr marL="6799" marR="6799" marT="6799" marB="0" anchor="b"/>
                </a:tc>
                <a:tc>
                  <a:txBody>
                    <a:bodyPr/>
                    <a:lstStyle/>
                    <a:p>
                      <a:pPr algn="r" rtl="0" fontAlgn="b"/>
                      <a:r>
                        <a:rPr lang="en-US" sz="1200" b="0" i="0" u="none" strike="noStrike">
                          <a:solidFill>
                            <a:srgbClr val="000000"/>
                          </a:solidFill>
                          <a:effectLst/>
                          <a:latin typeface="Calibri" panose="020F0502020204030204" pitchFamily="34" charset="0"/>
                        </a:rPr>
                        <a:t>8259</a:t>
                      </a:r>
                    </a:p>
                  </a:txBody>
                  <a:tcPr marL="6799" marR="6799" marT="6799" marB="0" anchor="b"/>
                </a:tc>
                <a:extLst>
                  <a:ext uri="{0D108BD9-81ED-4DB2-BD59-A6C34878D82A}">
                    <a16:rowId xmlns:a16="http://schemas.microsoft.com/office/drawing/2014/main" val="1594154970"/>
                  </a:ext>
                </a:extLst>
              </a:tr>
              <a:tr h="48114">
                <a:tc>
                  <a:txBody>
                    <a:bodyPr/>
                    <a:lstStyle/>
                    <a:p>
                      <a:pPr algn="r" fontAlgn="b"/>
                      <a:r>
                        <a:rPr lang="en-US" sz="1200" b="0" i="0" u="none" strike="noStrike" dirty="0">
                          <a:solidFill>
                            <a:srgbClr val="000000"/>
                          </a:solidFill>
                          <a:effectLst/>
                          <a:latin typeface="Calibri" panose="020F0502020204030204" pitchFamily="34" charset="0"/>
                        </a:rPr>
                        <a:t>Mid PT, Medium, HB</a:t>
                      </a:r>
                    </a:p>
                  </a:txBody>
                  <a:tcPr marL="6799" marR="6799" marT="6799" marB="0" anchor="b"/>
                </a:tc>
                <a:tc>
                  <a:txBody>
                    <a:bodyPr/>
                    <a:lstStyle/>
                    <a:p>
                      <a:pPr algn="r" fontAlgn="b"/>
                      <a:r>
                        <a:rPr lang="en-US" sz="1200" b="0" i="0" u="none" strike="noStrike">
                          <a:solidFill>
                            <a:srgbClr val="000000"/>
                          </a:solidFill>
                          <a:effectLst/>
                          <a:latin typeface="Calibri" panose="020F0502020204030204" pitchFamily="34" charset="0"/>
                        </a:rPr>
                        <a:t>297434</a:t>
                      </a:r>
                    </a:p>
                  </a:txBody>
                  <a:tcPr marL="6799" marR="6799" marT="6799" marB="0" anchor="b"/>
                </a:tc>
                <a:tc>
                  <a:txBody>
                    <a:bodyPr/>
                    <a:lstStyle/>
                    <a:p>
                      <a:pPr algn="r" rtl="0" fontAlgn="b"/>
                      <a:r>
                        <a:rPr lang="en-US" sz="1200" b="0" i="0" u="none" strike="noStrike">
                          <a:solidFill>
                            <a:srgbClr val="000000"/>
                          </a:solidFill>
                          <a:effectLst/>
                          <a:latin typeface="Calibri" panose="020F0502020204030204" pitchFamily="34" charset="0"/>
                        </a:rPr>
                        <a:t>7133</a:t>
                      </a:r>
                    </a:p>
                  </a:txBody>
                  <a:tcPr marL="6799" marR="6799" marT="6799" marB="0" anchor="b"/>
                </a:tc>
                <a:extLst>
                  <a:ext uri="{0D108BD9-81ED-4DB2-BD59-A6C34878D82A}">
                    <a16:rowId xmlns:a16="http://schemas.microsoft.com/office/drawing/2014/main" val="1938738185"/>
                  </a:ext>
                </a:extLst>
              </a:tr>
              <a:tr h="48114">
                <a:tc>
                  <a:txBody>
                    <a:bodyPr/>
                    <a:lstStyle/>
                    <a:p>
                      <a:pPr algn="r" fontAlgn="b"/>
                      <a:r>
                        <a:rPr lang="en-US" sz="1200" b="0" i="0" u="none" strike="noStrike" dirty="0">
                          <a:solidFill>
                            <a:srgbClr val="000000"/>
                          </a:solidFill>
                          <a:effectLst/>
                          <a:latin typeface="Calibri" panose="020F0502020204030204" pitchFamily="34" charset="0"/>
                        </a:rPr>
                        <a:t>Mid PT, Crack, LB</a:t>
                      </a:r>
                    </a:p>
                  </a:txBody>
                  <a:tcPr marL="6799" marR="6799" marT="6799" marB="0" anchor="b"/>
                </a:tc>
                <a:tc>
                  <a:txBody>
                    <a:bodyPr/>
                    <a:lstStyle/>
                    <a:p>
                      <a:pPr algn="r" fontAlgn="b"/>
                      <a:r>
                        <a:rPr lang="en-US" sz="1200" b="0" i="0" u="none" strike="noStrike">
                          <a:solidFill>
                            <a:srgbClr val="000000"/>
                          </a:solidFill>
                          <a:effectLst/>
                          <a:latin typeface="Calibri" panose="020F0502020204030204" pitchFamily="34" charset="0"/>
                        </a:rPr>
                        <a:t>53167</a:t>
                      </a:r>
                    </a:p>
                  </a:txBody>
                  <a:tcPr marL="6799" marR="6799" marT="6799" marB="0" anchor="b"/>
                </a:tc>
                <a:tc>
                  <a:txBody>
                    <a:bodyPr/>
                    <a:lstStyle/>
                    <a:p>
                      <a:pPr algn="r" rtl="0" fontAlgn="b"/>
                      <a:r>
                        <a:rPr lang="en-US" sz="1200" b="0" i="0" u="none" strike="noStrike">
                          <a:solidFill>
                            <a:srgbClr val="000000"/>
                          </a:solidFill>
                          <a:effectLst/>
                          <a:latin typeface="Calibri" panose="020F0502020204030204" pitchFamily="34" charset="0"/>
                        </a:rPr>
                        <a:t>1361</a:t>
                      </a:r>
                    </a:p>
                  </a:txBody>
                  <a:tcPr marL="6799" marR="6799" marT="6799" marB="0" anchor="b"/>
                </a:tc>
                <a:extLst>
                  <a:ext uri="{0D108BD9-81ED-4DB2-BD59-A6C34878D82A}">
                    <a16:rowId xmlns:a16="http://schemas.microsoft.com/office/drawing/2014/main" val="1725509106"/>
                  </a:ext>
                </a:extLst>
              </a:tr>
              <a:tr h="48114">
                <a:tc>
                  <a:txBody>
                    <a:bodyPr/>
                    <a:lstStyle/>
                    <a:p>
                      <a:pPr algn="r" fontAlgn="b"/>
                      <a:r>
                        <a:rPr lang="en-US" sz="1200" b="0" i="0" u="none" strike="noStrike" dirty="0">
                          <a:solidFill>
                            <a:srgbClr val="000000"/>
                          </a:solidFill>
                          <a:effectLst/>
                          <a:latin typeface="Calibri" panose="020F0502020204030204" pitchFamily="34" charset="0"/>
                        </a:rPr>
                        <a:t>Mid PT, Crack, HB</a:t>
                      </a:r>
                    </a:p>
                  </a:txBody>
                  <a:tcPr marL="6799" marR="6799" marT="6799" marB="0" anchor="b"/>
                </a:tc>
                <a:tc>
                  <a:txBody>
                    <a:bodyPr/>
                    <a:lstStyle/>
                    <a:p>
                      <a:pPr algn="r" fontAlgn="b"/>
                      <a:r>
                        <a:rPr lang="en-US" sz="1200" b="0" i="0" u="none" strike="noStrike">
                          <a:solidFill>
                            <a:srgbClr val="000000"/>
                          </a:solidFill>
                          <a:effectLst/>
                          <a:latin typeface="Calibri" panose="020F0502020204030204" pitchFamily="34" charset="0"/>
                        </a:rPr>
                        <a:t>71635</a:t>
                      </a:r>
                    </a:p>
                  </a:txBody>
                  <a:tcPr marL="6799" marR="6799" marT="6799" marB="0" anchor="b"/>
                </a:tc>
                <a:tc>
                  <a:txBody>
                    <a:bodyPr/>
                    <a:lstStyle/>
                    <a:p>
                      <a:pPr algn="r" rtl="0" fontAlgn="b"/>
                      <a:r>
                        <a:rPr lang="en-US" sz="1200" b="0" i="0" u="none" strike="noStrike" dirty="0">
                          <a:solidFill>
                            <a:srgbClr val="000000"/>
                          </a:solidFill>
                          <a:effectLst/>
                          <a:latin typeface="Calibri" panose="020F0502020204030204" pitchFamily="34" charset="0"/>
                        </a:rPr>
                        <a:t>1751</a:t>
                      </a:r>
                    </a:p>
                  </a:txBody>
                  <a:tcPr marL="6799" marR="6799" marT="6799" marB="0" anchor="b"/>
                </a:tc>
                <a:extLst>
                  <a:ext uri="{0D108BD9-81ED-4DB2-BD59-A6C34878D82A}">
                    <a16:rowId xmlns:a16="http://schemas.microsoft.com/office/drawing/2014/main" val="1830196841"/>
                  </a:ext>
                </a:extLst>
              </a:tr>
              <a:tr h="48114">
                <a:tc>
                  <a:txBody>
                    <a:bodyPr/>
                    <a:lstStyle/>
                    <a:p>
                      <a:pPr algn="r" fontAlgn="b"/>
                      <a:r>
                        <a:rPr lang="en-US" sz="1200" b="0" i="0" u="none" strike="noStrike" dirty="0">
                          <a:solidFill>
                            <a:srgbClr val="000000"/>
                          </a:solidFill>
                          <a:effectLst/>
                          <a:latin typeface="Calibri" panose="020F0502020204030204" pitchFamily="34" charset="0"/>
                        </a:rPr>
                        <a:t>Mid PT, Forward, LB</a:t>
                      </a:r>
                    </a:p>
                  </a:txBody>
                  <a:tcPr marL="6799" marR="6799" marT="6799" marB="0" anchor="b"/>
                </a:tc>
                <a:tc>
                  <a:txBody>
                    <a:bodyPr/>
                    <a:lstStyle/>
                    <a:p>
                      <a:pPr algn="r" fontAlgn="b"/>
                      <a:r>
                        <a:rPr lang="en-US" sz="1200" b="0" i="0" u="none" strike="noStrike">
                          <a:solidFill>
                            <a:srgbClr val="000000"/>
                          </a:solidFill>
                          <a:effectLst/>
                          <a:latin typeface="Calibri" panose="020F0502020204030204" pitchFamily="34" charset="0"/>
                        </a:rPr>
                        <a:t>280646</a:t>
                      </a:r>
                    </a:p>
                  </a:txBody>
                  <a:tcPr marL="6799" marR="6799" marT="6799" marB="0" anchor="b"/>
                </a:tc>
                <a:tc>
                  <a:txBody>
                    <a:bodyPr/>
                    <a:lstStyle/>
                    <a:p>
                      <a:pPr algn="r" rtl="0" fontAlgn="b"/>
                      <a:r>
                        <a:rPr lang="en-US" sz="1200" b="0" i="0" u="none" strike="noStrike">
                          <a:solidFill>
                            <a:srgbClr val="000000"/>
                          </a:solidFill>
                          <a:effectLst/>
                          <a:latin typeface="Calibri" panose="020F0502020204030204" pitchFamily="34" charset="0"/>
                        </a:rPr>
                        <a:t>6948</a:t>
                      </a:r>
                    </a:p>
                  </a:txBody>
                  <a:tcPr marL="6799" marR="6799" marT="6799" marB="0" anchor="b"/>
                </a:tc>
                <a:extLst>
                  <a:ext uri="{0D108BD9-81ED-4DB2-BD59-A6C34878D82A}">
                    <a16:rowId xmlns:a16="http://schemas.microsoft.com/office/drawing/2014/main" val="256205244"/>
                  </a:ext>
                </a:extLst>
              </a:tr>
              <a:tr h="48114">
                <a:tc>
                  <a:txBody>
                    <a:bodyPr/>
                    <a:lstStyle/>
                    <a:p>
                      <a:pPr algn="r" fontAlgn="b"/>
                      <a:r>
                        <a:rPr lang="en-US" sz="1200" b="0" i="0" u="none" strike="noStrike" dirty="0">
                          <a:solidFill>
                            <a:srgbClr val="000000"/>
                          </a:solidFill>
                          <a:effectLst/>
                          <a:latin typeface="Calibri" panose="020F0502020204030204" pitchFamily="34" charset="0"/>
                        </a:rPr>
                        <a:t>Mid PT, Forward, HB</a:t>
                      </a:r>
                    </a:p>
                  </a:txBody>
                  <a:tcPr marL="6799" marR="6799" marT="6799" marB="0" anchor="b"/>
                </a:tc>
                <a:tc>
                  <a:txBody>
                    <a:bodyPr/>
                    <a:lstStyle/>
                    <a:p>
                      <a:pPr algn="r" fontAlgn="b"/>
                      <a:r>
                        <a:rPr lang="en-US" sz="1200" b="0" i="0" u="none" strike="noStrike">
                          <a:solidFill>
                            <a:srgbClr val="000000"/>
                          </a:solidFill>
                          <a:effectLst/>
                          <a:latin typeface="Calibri" panose="020F0502020204030204" pitchFamily="34" charset="0"/>
                        </a:rPr>
                        <a:t>421008</a:t>
                      </a:r>
                    </a:p>
                  </a:txBody>
                  <a:tcPr marL="6799" marR="6799" marT="6799" marB="0" anchor="b"/>
                </a:tc>
                <a:tc>
                  <a:txBody>
                    <a:bodyPr/>
                    <a:lstStyle/>
                    <a:p>
                      <a:pPr algn="r" rtl="0" fontAlgn="b"/>
                      <a:r>
                        <a:rPr lang="en-US" sz="1200" b="0" i="0" u="none" strike="noStrike">
                          <a:solidFill>
                            <a:srgbClr val="000000"/>
                          </a:solidFill>
                          <a:effectLst/>
                          <a:latin typeface="Calibri" panose="020F0502020204030204" pitchFamily="34" charset="0"/>
                        </a:rPr>
                        <a:t>10181</a:t>
                      </a:r>
                    </a:p>
                  </a:txBody>
                  <a:tcPr marL="6799" marR="6799" marT="6799" marB="0" anchor="b"/>
                </a:tc>
                <a:extLst>
                  <a:ext uri="{0D108BD9-81ED-4DB2-BD59-A6C34878D82A}">
                    <a16:rowId xmlns:a16="http://schemas.microsoft.com/office/drawing/2014/main" val="435287492"/>
                  </a:ext>
                </a:extLst>
              </a:tr>
              <a:tr h="48114">
                <a:tc>
                  <a:txBody>
                    <a:bodyPr/>
                    <a:lstStyle/>
                    <a:p>
                      <a:pPr algn="r" fontAlgn="b"/>
                      <a:r>
                        <a:rPr lang="en-US" sz="1200" b="0" i="0" u="none" strike="noStrike" dirty="0">
                          <a:solidFill>
                            <a:srgbClr val="000000"/>
                          </a:solidFill>
                          <a:effectLst/>
                          <a:latin typeface="Calibri" panose="020F0502020204030204" pitchFamily="34" charset="0"/>
                        </a:rPr>
                        <a:t>High PT, Central, LB</a:t>
                      </a:r>
                    </a:p>
                  </a:txBody>
                  <a:tcPr marL="6799" marR="6799" marT="6799" marB="0" anchor="b"/>
                </a:tc>
                <a:tc>
                  <a:txBody>
                    <a:bodyPr/>
                    <a:lstStyle/>
                    <a:p>
                      <a:pPr algn="r" fontAlgn="b"/>
                      <a:r>
                        <a:rPr lang="en-US" sz="1200" b="0" i="0" u="none" strike="noStrike">
                          <a:solidFill>
                            <a:srgbClr val="000000"/>
                          </a:solidFill>
                          <a:effectLst/>
                          <a:latin typeface="Calibri" panose="020F0502020204030204" pitchFamily="34" charset="0"/>
                        </a:rPr>
                        <a:t>5344965</a:t>
                      </a:r>
                    </a:p>
                  </a:txBody>
                  <a:tcPr marL="6799" marR="6799" marT="6799" marB="0" anchor="b"/>
                </a:tc>
                <a:tc>
                  <a:txBody>
                    <a:bodyPr/>
                    <a:lstStyle/>
                    <a:p>
                      <a:pPr algn="r" rtl="0" fontAlgn="b"/>
                      <a:r>
                        <a:rPr lang="en-US" sz="1200" b="0" i="0" u="none" strike="noStrike" dirty="0">
                          <a:solidFill>
                            <a:srgbClr val="000000"/>
                          </a:solidFill>
                          <a:effectLst/>
                          <a:latin typeface="Calibri" panose="020F0502020204030204" pitchFamily="34" charset="0"/>
                        </a:rPr>
                        <a:t>131433</a:t>
                      </a:r>
                    </a:p>
                  </a:txBody>
                  <a:tcPr marL="6799" marR="6799" marT="6799" marB="0" anchor="b"/>
                </a:tc>
                <a:extLst>
                  <a:ext uri="{0D108BD9-81ED-4DB2-BD59-A6C34878D82A}">
                    <a16:rowId xmlns:a16="http://schemas.microsoft.com/office/drawing/2014/main" val="1122812333"/>
                  </a:ext>
                </a:extLst>
              </a:tr>
              <a:tr h="48114">
                <a:tc>
                  <a:txBody>
                    <a:bodyPr/>
                    <a:lstStyle/>
                    <a:p>
                      <a:pPr algn="r" fontAlgn="b"/>
                      <a:r>
                        <a:rPr lang="en-US" sz="1200" b="0" i="0" u="none" strike="noStrike" dirty="0">
                          <a:solidFill>
                            <a:srgbClr val="000000"/>
                          </a:solidFill>
                          <a:effectLst/>
                          <a:latin typeface="Calibri" panose="020F0502020204030204" pitchFamily="34" charset="0"/>
                        </a:rPr>
                        <a:t>High PT, Central, HB</a:t>
                      </a:r>
                    </a:p>
                  </a:txBody>
                  <a:tcPr marL="6799" marR="6799" marT="6799" marB="0" anchor="b"/>
                </a:tc>
                <a:tc>
                  <a:txBody>
                    <a:bodyPr/>
                    <a:lstStyle/>
                    <a:p>
                      <a:pPr algn="r" fontAlgn="b"/>
                      <a:r>
                        <a:rPr lang="en-US" sz="1200" b="0" i="0" u="none" strike="noStrike">
                          <a:solidFill>
                            <a:srgbClr val="000000"/>
                          </a:solidFill>
                          <a:effectLst/>
                          <a:latin typeface="Calibri" panose="020F0502020204030204" pitchFamily="34" charset="0"/>
                        </a:rPr>
                        <a:t>2348481</a:t>
                      </a:r>
                    </a:p>
                  </a:txBody>
                  <a:tcPr marL="6799" marR="6799" marT="6799" marB="0" anchor="b"/>
                </a:tc>
                <a:tc>
                  <a:txBody>
                    <a:bodyPr/>
                    <a:lstStyle/>
                    <a:p>
                      <a:pPr algn="r" rtl="0" fontAlgn="b"/>
                      <a:r>
                        <a:rPr lang="en-US" sz="1200" b="0" i="0" u="none" strike="noStrike" dirty="0">
                          <a:solidFill>
                            <a:srgbClr val="000000"/>
                          </a:solidFill>
                          <a:effectLst/>
                          <a:latin typeface="Calibri" panose="020F0502020204030204" pitchFamily="34" charset="0"/>
                        </a:rPr>
                        <a:t>61000</a:t>
                      </a:r>
                    </a:p>
                  </a:txBody>
                  <a:tcPr marL="6799" marR="6799" marT="6799" marB="0" anchor="b"/>
                </a:tc>
                <a:extLst>
                  <a:ext uri="{0D108BD9-81ED-4DB2-BD59-A6C34878D82A}">
                    <a16:rowId xmlns:a16="http://schemas.microsoft.com/office/drawing/2014/main" val="2400480174"/>
                  </a:ext>
                </a:extLst>
              </a:tr>
              <a:tr h="48114">
                <a:tc>
                  <a:txBody>
                    <a:bodyPr/>
                    <a:lstStyle/>
                    <a:p>
                      <a:pPr algn="r" fontAlgn="b"/>
                      <a:r>
                        <a:rPr lang="en-US" sz="1200" b="0" i="0" u="none" strike="noStrike" dirty="0">
                          <a:solidFill>
                            <a:srgbClr val="000000"/>
                          </a:solidFill>
                          <a:effectLst/>
                          <a:latin typeface="Calibri" panose="020F0502020204030204" pitchFamily="34" charset="0"/>
                        </a:rPr>
                        <a:t>High PT, Medium, LB</a:t>
                      </a:r>
                    </a:p>
                  </a:txBody>
                  <a:tcPr marL="6799" marR="6799" marT="6799" marB="0" anchor="b"/>
                </a:tc>
                <a:tc>
                  <a:txBody>
                    <a:bodyPr/>
                    <a:lstStyle/>
                    <a:p>
                      <a:pPr algn="r" fontAlgn="b"/>
                      <a:r>
                        <a:rPr lang="en-US" sz="1200" b="0" i="0" u="none" strike="noStrike">
                          <a:solidFill>
                            <a:srgbClr val="000000"/>
                          </a:solidFill>
                          <a:effectLst/>
                          <a:latin typeface="Calibri" panose="020F0502020204030204" pitchFamily="34" charset="0"/>
                        </a:rPr>
                        <a:t>3081628</a:t>
                      </a:r>
                    </a:p>
                  </a:txBody>
                  <a:tcPr marL="6799" marR="6799" marT="6799" marB="0" anchor="b"/>
                </a:tc>
                <a:tc>
                  <a:txBody>
                    <a:bodyPr/>
                    <a:lstStyle/>
                    <a:p>
                      <a:pPr algn="r" rtl="0" fontAlgn="b"/>
                      <a:r>
                        <a:rPr lang="en-US" sz="1200" b="0" i="0" u="none" strike="noStrike" dirty="0">
                          <a:solidFill>
                            <a:srgbClr val="000000"/>
                          </a:solidFill>
                          <a:effectLst/>
                          <a:latin typeface="Calibri" panose="020F0502020204030204" pitchFamily="34" charset="0"/>
                        </a:rPr>
                        <a:t>75109</a:t>
                      </a:r>
                    </a:p>
                  </a:txBody>
                  <a:tcPr marL="6799" marR="6799" marT="6799" marB="0" anchor="b"/>
                </a:tc>
                <a:extLst>
                  <a:ext uri="{0D108BD9-81ED-4DB2-BD59-A6C34878D82A}">
                    <a16:rowId xmlns:a16="http://schemas.microsoft.com/office/drawing/2014/main" val="2183921693"/>
                  </a:ext>
                </a:extLst>
              </a:tr>
              <a:tr h="48114">
                <a:tc>
                  <a:txBody>
                    <a:bodyPr/>
                    <a:lstStyle/>
                    <a:p>
                      <a:pPr algn="r" fontAlgn="b"/>
                      <a:r>
                        <a:rPr lang="en-US" sz="1200" b="0" i="0" u="none" strike="noStrike" dirty="0">
                          <a:solidFill>
                            <a:srgbClr val="000000"/>
                          </a:solidFill>
                          <a:effectLst/>
                          <a:latin typeface="Calibri" panose="020F0502020204030204" pitchFamily="34" charset="0"/>
                        </a:rPr>
                        <a:t>High PT, Medium, HB</a:t>
                      </a:r>
                    </a:p>
                  </a:txBody>
                  <a:tcPr marL="6799" marR="6799" marT="6799" marB="0" anchor="b"/>
                </a:tc>
                <a:tc>
                  <a:txBody>
                    <a:bodyPr/>
                    <a:lstStyle/>
                    <a:p>
                      <a:pPr algn="r" fontAlgn="b"/>
                      <a:r>
                        <a:rPr lang="en-US" sz="1200" b="0" i="0" u="none" strike="noStrike">
                          <a:solidFill>
                            <a:srgbClr val="000000"/>
                          </a:solidFill>
                          <a:effectLst/>
                          <a:latin typeface="Calibri" panose="020F0502020204030204" pitchFamily="34" charset="0"/>
                        </a:rPr>
                        <a:t>3716272</a:t>
                      </a:r>
                    </a:p>
                  </a:txBody>
                  <a:tcPr marL="6799" marR="6799" marT="6799" marB="0" anchor="b"/>
                </a:tc>
                <a:tc>
                  <a:txBody>
                    <a:bodyPr/>
                    <a:lstStyle/>
                    <a:p>
                      <a:pPr algn="r" rtl="0" fontAlgn="b"/>
                      <a:r>
                        <a:rPr lang="en-US" sz="1200" b="0" i="0" u="none" strike="noStrike" dirty="0">
                          <a:solidFill>
                            <a:srgbClr val="000000"/>
                          </a:solidFill>
                          <a:effectLst/>
                          <a:latin typeface="Calibri" panose="020F0502020204030204" pitchFamily="34" charset="0"/>
                        </a:rPr>
                        <a:t>94021</a:t>
                      </a:r>
                    </a:p>
                  </a:txBody>
                  <a:tcPr marL="6799" marR="6799" marT="6799" marB="0" anchor="b"/>
                </a:tc>
                <a:extLst>
                  <a:ext uri="{0D108BD9-81ED-4DB2-BD59-A6C34878D82A}">
                    <a16:rowId xmlns:a16="http://schemas.microsoft.com/office/drawing/2014/main" val="2467388750"/>
                  </a:ext>
                </a:extLst>
              </a:tr>
              <a:tr h="48114">
                <a:tc>
                  <a:txBody>
                    <a:bodyPr/>
                    <a:lstStyle/>
                    <a:p>
                      <a:pPr algn="r" fontAlgn="b"/>
                      <a:r>
                        <a:rPr lang="en-US" sz="1200" b="0" i="0" u="none" strike="noStrike" dirty="0">
                          <a:solidFill>
                            <a:srgbClr val="000000"/>
                          </a:solidFill>
                          <a:effectLst/>
                          <a:latin typeface="Calibri" panose="020F0502020204030204" pitchFamily="34" charset="0"/>
                        </a:rPr>
                        <a:t>High PT, Crack, LB</a:t>
                      </a:r>
                    </a:p>
                  </a:txBody>
                  <a:tcPr marL="6799" marR="6799" marT="6799" marB="0" anchor="b"/>
                </a:tc>
                <a:tc>
                  <a:txBody>
                    <a:bodyPr/>
                    <a:lstStyle/>
                    <a:p>
                      <a:pPr algn="r" fontAlgn="b"/>
                      <a:r>
                        <a:rPr lang="en-US" sz="1200" b="0" i="0" u="none" strike="noStrike">
                          <a:solidFill>
                            <a:srgbClr val="000000"/>
                          </a:solidFill>
                          <a:effectLst/>
                          <a:latin typeface="Calibri" panose="020F0502020204030204" pitchFamily="34" charset="0"/>
                        </a:rPr>
                        <a:t>480833</a:t>
                      </a:r>
                    </a:p>
                  </a:txBody>
                  <a:tcPr marL="6799" marR="6799" marT="6799" marB="0" anchor="b"/>
                </a:tc>
                <a:tc>
                  <a:txBody>
                    <a:bodyPr/>
                    <a:lstStyle/>
                    <a:p>
                      <a:pPr algn="r" rtl="0" fontAlgn="b"/>
                      <a:r>
                        <a:rPr lang="en-US" sz="1200" b="0" i="0" u="none" strike="noStrike" dirty="0">
                          <a:solidFill>
                            <a:srgbClr val="000000"/>
                          </a:solidFill>
                          <a:effectLst/>
                          <a:latin typeface="Calibri" panose="020F0502020204030204" pitchFamily="34" charset="0"/>
                        </a:rPr>
                        <a:t>11391</a:t>
                      </a:r>
                    </a:p>
                  </a:txBody>
                  <a:tcPr marL="6799" marR="6799" marT="6799" marB="0" anchor="b"/>
                </a:tc>
                <a:extLst>
                  <a:ext uri="{0D108BD9-81ED-4DB2-BD59-A6C34878D82A}">
                    <a16:rowId xmlns:a16="http://schemas.microsoft.com/office/drawing/2014/main" val="954657905"/>
                  </a:ext>
                </a:extLst>
              </a:tr>
              <a:tr h="48114">
                <a:tc>
                  <a:txBody>
                    <a:bodyPr/>
                    <a:lstStyle/>
                    <a:p>
                      <a:pPr algn="r" fontAlgn="b"/>
                      <a:r>
                        <a:rPr lang="en-US" sz="1200" b="0" i="0" u="none" strike="noStrike" dirty="0">
                          <a:solidFill>
                            <a:srgbClr val="000000"/>
                          </a:solidFill>
                          <a:effectLst/>
                          <a:latin typeface="Calibri" panose="020F0502020204030204" pitchFamily="34" charset="0"/>
                        </a:rPr>
                        <a:t>High PT, Crack, HB</a:t>
                      </a:r>
                    </a:p>
                  </a:txBody>
                  <a:tcPr marL="6799" marR="6799" marT="6799" marB="0" anchor="b"/>
                </a:tc>
                <a:tc>
                  <a:txBody>
                    <a:bodyPr/>
                    <a:lstStyle/>
                    <a:p>
                      <a:pPr algn="r" fontAlgn="b"/>
                      <a:r>
                        <a:rPr lang="en-US" sz="1200" b="0" i="0" u="none" strike="noStrike">
                          <a:solidFill>
                            <a:srgbClr val="000000"/>
                          </a:solidFill>
                          <a:effectLst/>
                          <a:latin typeface="Calibri" panose="020F0502020204030204" pitchFamily="34" charset="0"/>
                        </a:rPr>
                        <a:t>881543</a:t>
                      </a:r>
                    </a:p>
                  </a:txBody>
                  <a:tcPr marL="6799" marR="6799" marT="6799" marB="0" anchor="b"/>
                </a:tc>
                <a:tc>
                  <a:txBody>
                    <a:bodyPr/>
                    <a:lstStyle/>
                    <a:p>
                      <a:pPr algn="r" rtl="0" fontAlgn="b"/>
                      <a:r>
                        <a:rPr lang="en-US" sz="1200" b="0" i="0" u="none" strike="noStrike" dirty="0">
                          <a:solidFill>
                            <a:srgbClr val="000000"/>
                          </a:solidFill>
                          <a:effectLst/>
                          <a:latin typeface="Calibri" panose="020F0502020204030204" pitchFamily="34" charset="0"/>
                        </a:rPr>
                        <a:t>21819</a:t>
                      </a:r>
                    </a:p>
                  </a:txBody>
                  <a:tcPr marL="6799" marR="6799" marT="6799" marB="0" anchor="b"/>
                </a:tc>
                <a:extLst>
                  <a:ext uri="{0D108BD9-81ED-4DB2-BD59-A6C34878D82A}">
                    <a16:rowId xmlns:a16="http://schemas.microsoft.com/office/drawing/2014/main" val="2916932811"/>
                  </a:ext>
                </a:extLst>
              </a:tr>
              <a:tr h="48114">
                <a:tc>
                  <a:txBody>
                    <a:bodyPr/>
                    <a:lstStyle/>
                    <a:p>
                      <a:pPr algn="r" fontAlgn="b"/>
                      <a:r>
                        <a:rPr lang="en-US" sz="1200" b="0" i="0" u="none" strike="noStrike" dirty="0">
                          <a:solidFill>
                            <a:srgbClr val="000000"/>
                          </a:solidFill>
                          <a:effectLst/>
                          <a:latin typeface="Calibri" panose="020F0502020204030204" pitchFamily="34" charset="0"/>
                        </a:rPr>
                        <a:t>High PT, Forward, LB</a:t>
                      </a:r>
                    </a:p>
                  </a:txBody>
                  <a:tcPr marL="6799" marR="6799" marT="6799" marB="0" anchor="b"/>
                </a:tc>
                <a:tc>
                  <a:txBody>
                    <a:bodyPr/>
                    <a:lstStyle/>
                    <a:p>
                      <a:pPr algn="r" fontAlgn="b"/>
                      <a:r>
                        <a:rPr lang="en-US" sz="1200" b="0" i="0" u="none" strike="noStrike">
                          <a:solidFill>
                            <a:srgbClr val="000000"/>
                          </a:solidFill>
                          <a:effectLst/>
                          <a:latin typeface="Calibri" panose="020F0502020204030204" pitchFamily="34" charset="0"/>
                        </a:rPr>
                        <a:t>2041606</a:t>
                      </a:r>
                    </a:p>
                  </a:txBody>
                  <a:tcPr marL="6799" marR="6799" marT="6799" marB="0" anchor="b"/>
                </a:tc>
                <a:tc>
                  <a:txBody>
                    <a:bodyPr/>
                    <a:lstStyle/>
                    <a:p>
                      <a:pPr algn="r" rtl="0" fontAlgn="b"/>
                      <a:r>
                        <a:rPr lang="en-US" sz="1200" b="0" i="0" u="none" strike="noStrike" dirty="0">
                          <a:solidFill>
                            <a:srgbClr val="000000"/>
                          </a:solidFill>
                          <a:effectLst/>
                          <a:latin typeface="Calibri" panose="020F0502020204030204" pitchFamily="34" charset="0"/>
                        </a:rPr>
                        <a:t>50034</a:t>
                      </a:r>
                    </a:p>
                  </a:txBody>
                  <a:tcPr marL="6799" marR="6799" marT="6799" marB="0" anchor="b"/>
                </a:tc>
                <a:extLst>
                  <a:ext uri="{0D108BD9-81ED-4DB2-BD59-A6C34878D82A}">
                    <a16:rowId xmlns:a16="http://schemas.microsoft.com/office/drawing/2014/main" val="1507841072"/>
                  </a:ext>
                </a:extLst>
              </a:tr>
              <a:tr h="48114">
                <a:tc>
                  <a:txBody>
                    <a:bodyPr/>
                    <a:lstStyle/>
                    <a:p>
                      <a:pPr algn="r" fontAlgn="b"/>
                      <a:r>
                        <a:rPr lang="en-US" sz="1200" b="0" i="0" u="none" strike="noStrike" dirty="0">
                          <a:solidFill>
                            <a:srgbClr val="000000"/>
                          </a:solidFill>
                          <a:effectLst/>
                          <a:latin typeface="Calibri" panose="020F0502020204030204" pitchFamily="34" charset="0"/>
                        </a:rPr>
                        <a:t>High PT, Forward, HB</a:t>
                      </a:r>
                    </a:p>
                  </a:txBody>
                  <a:tcPr marL="6799" marR="6799" marT="6799" marB="0" anchor="b"/>
                </a:tc>
                <a:tc>
                  <a:txBody>
                    <a:bodyPr/>
                    <a:lstStyle/>
                    <a:p>
                      <a:pPr algn="r" fontAlgn="b"/>
                      <a:r>
                        <a:rPr lang="en-US" sz="1200" b="0" i="0" u="none" strike="noStrike" dirty="0">
                          <a:solidFill>
                            <a:srgbClr val="000000"/>
                          </a:solidFill>
                          <a:effectLst/>
                          <a:latin typeface="Calibri" panose="020F0502020204030204" pitchFamily="34" charset="0"/>
                        </a:rPr>
                        <a:t>4649815</a:t>
                      </a:r>
                    </a:p>
                  </a:txBody>
                  <a:tcPr marL="6799" marR="6799" marT="6799" marB="0" anchor="b"/>
                </a:tc>
                <a:tc>
                  <a:txBody>
                    <a:bodyPr/>
                    <a:lstStyle/>
                    <a:p>
                      <a:pPr algn="r" rtl="0" fontAlgn="b"/>
                      <a:r>
                        <a:rPr lang="en-US" sz="1200" b="0" i="0" u="none" strike="noStrike" dirty="0">
                          <a:solidFill>
                            <a:srgbClr val="000000"/>
                          </a:solidFill>
                          <a:effectLst/>
                          <a:latin typeface="Calibri" panose="020F0502020204030204" pitchFamily="34" charset="0"/>
                        </a:rPr>
                        <a:t>116245</a:t>
                      </a:r>
                    </a:p>
                  </a:txBody>
                  <a:tcPr marL="6799" marR="6799" marT="6799" marB="0" anchor="b"/>
                </a:tc>
                <a:extLst>
                  <a:ext uri="{0D108BD9-81ED-4DB2-BD59-A6C34878D82A}">
                    <a16:rowId xmlns:a16="http://schemas.microsoft.com/office/drawing/2014/main" val="3844229052"/>
                  </a:ext>
                </a:extLst>
              </a:tr>
            </a:tbl>
          </a:graphicData>
        </a:graphic>
      </p:graphicFrame>
    </p:spTree>
    <p:extLst>
      <p:ext uri="{BB962C8B-B14F-4D97-AF65-F5344CB8AC3E}">
        <p14:creationId xmlns:p14="http://schemas.microsoft.com/office/powerpoint/2010/main" val="2088644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D5109C7-0398-41DD-82E0-4E516929CBC4}"/>
              </a:ext>
            </a:extLst>
          </p:cNvPr>
          <p:cNvPicPr>
            <a:picLocks noChangeAspect="1"/>
          </p:cNvPicPr>
          <p:nvPr/>
        </p:nvPicPr>
        <p:blipFill rotWithShape="1">
          <a:blip r:embed="rId2">
            <a:extLst>
              <a:ext uri="{28A0092B-C50C-407E-A947-70E740481C1C}">
                <a14:useLocalDpi xmlns:a14="http://schemas.microsoft.com/office/drawing/2010/main" val="0"/>
              </a:ext>
            </a:extLst>
          </a:blip>
          <a:srcRect r="28724"/>
          <a:stretch/>
        </p:blipFill>
        <p:spPr>
          <a:xfrm>
            <a:off x="6245191" y="1133848"/>
            <a:ext cx="5946808" cy="4171682"/>
          </a:xfrm>
          <a:prstGeom prst="rect">
            <a:avLst/>
          </a:prstGeom>
        </p:spPr>
      </p:pic>
      <p:sp>
        <p:nvSpPr>
          <p:cNvPr id="2" name="Title 1">
            <a:extLst>
              <a:ext uri="{FF2B5EF4-FFF2-40B4-BE49-F238E27FC236}">
                <a16:creationId xmlns:a16="http://schemas.microsoft.com/office/drawing/2014/main" id="{18F22CA2-B467-43A7-AE9F-EB6CACFFD94E}"/>
              </a:ext>
            </a:extLst>
          </p:cNvPr>
          <p:cNvSpPr>
            <a:spLocks noGrp="1"/>
          </p:cNvSpPr>
          <p:nvPr>
            <p:ph type="title"/>
          </p:nvPr>
        </p:nvSpPr>
        <p:spPr/>
        <p:txBody>
          <a:bodyPr/>
          <a:lstStyle/>
          <a:p>
            <a:r>
              <a:rPr lang="en-US" dirty="0"/>
              <a:t>Combination Efficacy single electrons, vs pileup</a:t>
            </a:r>
          </a:p>
        </p:txBody>
      </p:sp>
      <p:sp>
        <p:nvSpPr>
          <p:cNvPr id="3" name="Date Placeholder 2">
            <a:extLst>
              <a:ext uri="{FF2B5EF4-FFF2-40B4-BE49-F238E27FC236}">
                <a16:creationId xmlns:a16="http://schemas.microsoft.com/office/drawing/2014/main" id="{FE412EC9-8973-44D9-8E66-B6584CAF832C}"/>
              </a:ext>
            </a:extLst>
          </p:cNvPr>
          <p:cNvSpPr>
            <a:spLocks noGrp="1"/>
          </p:cNvSpPr>
          <p:nvPr>
            <p:ph type="dt" sz="half" idx="10"/>
          </p:nvPr>
        </p:nvSpPr>
        <p:spPr/>
        <p:txBody>
          <a:bodyPr/>
          <a:lstStyle/>
          <a:p>
            <a:r>
              <a:rPr lang="en-US"/>
              <a:t>February 19, 2018</a:t>
            </a:r>
            <a:endParaRPr lang="en-US" dirty="0"/>
          </a:p>
        </p:txBody>
      </p:sp>
      <p:sp>
        <p:nvSpPr>
          <p:cNvPr id="4" name="Footer Placeholder 3">
            <a:extLst>
              <a:ext uri="{FF2B5EF4-FFF2-40B4-BE49-F238E27FC236}">
                <a16:creationId xmlns:a16="http://schemas.microsoft.com/office/drawing/2014/main" id="{CE29989B-FB90-4D13-AD7A-7727E332E778}"/>
              </a:ext>
            </a:extLst>
          </p:cNvPr>
          <p:cNvSpPr>
            <a:spLocks noGrp="1"/>
          </p:cNvSpPr>
          <p:nvPr>
            <p:ph type="ftr" sz="quarter" idx="11"/>
          </p:nvPr>
        </p:nvSpPr>
        <p:spPr/>
        <p:txBody>
          <a:bodyPr/>
          <a:lstStyle/>
          <a:p>
            <a:r>
              <a:rPr lang="en-US"/>
              <a:t>Wright Lab Update</a:t>
            </a:r>
            <a:endParaRPr lang="en-US" dirty="0"/>
          </a:p>
        </p:txBody>
      </p:sp>
      <p:sp>
        <p:nvSpPr>
          <p:cNvPr id="5" name="Slide Number Placeholder 4">
            <a:extLst>
              <a:ext uri="{FF2B5EF4-FFF2-40B4-BE49-F238E27FC236}">
                <a16:creationId xmlns:a16="http://schemas.microsoft.com/office/drawing/2014/main" id="{4C62BF1B-29B0-47D1-97CF-DC55DF9EEA4A}"/>
              </a:ext>
            </a:extLst>
          </p:cNvPr>
          <p:cNvSpPr>
            <a:spLocks noGrp="1"/>
          </p:cNvSpPr>
          <p:nvPr>
            <p:ph type="sldNum" sz="quarter" idx="12"/>
          </p:nvPr>
        </p:nvSpPr>
        <p:spPr/>
        <p:txBody>
          <a:bodyPr/>
          <a:lstStyle/>
          <a:p>
            <a:fld id="{2A148E31-156F-4238-93BA-5133D20368C8}" type="slidenum">
              <a:rPr lang="en-US" smtClean="0"/>
              <a:pPr/>
              <a:t>17</a:t>
            </a:fld>
            <a:endParaRPr lang="en-US" dirty="0"/>
          </a:p>
        </p:txBody>
      </p:sp>
      <p:pic>
        <p:nvPicPr>
          <p:cNvPr id="6" name="Picture 2" descr="mean Of pT/pTtru,h &#10;02 O &#10;very Low PT, Central, &#10;very Low PT, Central, &#10;very Low PT, Medium, &#10;LB &#10;very Low PT, Medium, &#10;very Low PT, Crack, &#10;LB &#10;very Low PT, Crack, HB &#10;very Low PT, Forward, &#10;very Low PT, Forward, HB &#10;Low PT. Central, &#10;Low PT, Central, &#10;Low PT, Medium, &#10;Low PT, Medium, &#10;Low PT, Crack, &#10;Low PT, Crack, HB &#10;Low PT, Forward, &#10;LB &#10;Low PT, Forward, &#10;HB &#10;Mid PT, Central, &#10;Mid PT, Central, HB &#10;Mid PT, Medium, &#10;Mid PT, Medium, &#10;Mid PT, crack, &#10;Mid PT, Crack, &#10;Mid PT, Forward, &#10;Mid PT, Forward, &#10;High PT, Central, LB &#10;High PT, Central, HB &#10;High PT, Medium, &#10;LB &#10;High PT, Medium, &#10;High PT, Crack, &#10;LB &#10;High PT, crack, &#10;High PT, Forward, LB &#10;High PT, Forward, HB &#10;interquartile range &#10;of pT/pT,ruth &#10;n &#10;o &#10;3 &#10;n &#10;n ">
            <a:extLst>
              <a:ext uri="{FF2B5EF4-FFF2-40B4-BE49-F238E27FC236}">
                <a16:creationId xmlns:a16="http://schemas.microsoft.com/office/drawing/2014/main" id="{3196D261-E857-473C-848D-CE1B2D3236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8879"/>
          <a:stretch/>
        </p:blipFill>
        <p:spPr bwMode="auto">
          <a:xfrm>
            <a:off x="0" y="1133848"/>
            <a:ext cx="5933858" cy="417168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6C7420CC-8316-4D49-92DA-043A8A5A8CCF}"/>
              </a:ext>
            </a:extLst>
          </p:cNvPr>
          <p:cNvSpPr/>
          <p:nvPr/>
        </p:nvSpPr>
        <p:spPr>
          <a:xfrm>
            <a:off x="76200" y="5520020"/>
            <a:ext cx="5806439" cy="430887"/>
          </a:xfrm>
          <a:prstGeom prst="rect">
            <a:avLst/>
          </a:prstGeom>
        </p:spPr>
        <p:txBody>
          <a:bodyPr wrap="square">
            <a:spAutoFit/>
          </a:bodyPr>
          <a:lstStyle/>
          <a:p>
            <a:r>
              <a:rPr lang="en-US" sz="1400" dirty="0">
                <a:latin typeface="Calibri" panose="020F0502020204030204" pitchFamily="34" charset="0"/>
              </a:rPr>
              <a:t>No actual pile-up. Nominal </a:t>
            </a:r>
            <a:r>
              <a:rPr lang="en-US" sz="1400" dirty="0" err="1">
                <a:latin typeface="Calibri" panose="020F0502020204030204" pitchFamily="34" charset="0"/>
              </a:rPr>
              <a:t>calo</a:t>
            </a:r>
            <a:r>
              <a:rPr lang="en-US" sz="1400" dirty="0">
                <a:latin typeface="Calibri" panose="020F0502020204030204" pitchFamily="34" charset="0"/>
              </a:rPr>
              <a:t> noise threshold mu ~&lt;40&gt;</a:t>
            </a:r>
          </a:p>
          <a:p>
            <a:r>
              <a:rPr lang="en-US" sz="800" dirty="0">
                <a:latin typeface="Consolas" panose="020B0609020204030204" pitchFamily="49" charset="0"/>
              </a:rPr>
              <a:t>mc16_13TeV.423000.ParticleGun_single_electron_egammaET.deriv.DAOD_EGAM1.e3566_s3113_r9388_r9315_p3282</a:t>
            </a:r>
          </a:p>
        </p:txBody>
      </p:sp>
      <p:sp>
        <p:nvSpPr>
          <p:cNvPr id="14" name="Rectangle 13">
            <a:extLst>
              <a:ext uri="{FF2B5EF4-FFF2-40B4-BE49-F238E27FC236}">
                <a16:creationId xmlns:a16="http://schemas.microsoft.com/office/drawing/2014/main" id="{E3E97DAA-1707-4EE5-8063-F18B3BAD3A43}"/>
              </a:ext>
            </a:extLst>
          </p:cNvPr>
          <p:cNvSpPr/>
          <p:nvPr/>
        </p:nvSpPr>
        <p:spPr>
          <a:xfrm>
            <a:off x="6777612" y="5520020"/>
            <a:ext cx="5414387" cy="430887"/>
          </a:xfrm>
          <a:prstGeom prst="rect">
            <a:avLst/>
          </a:prstGeom>
        </p:spPr>
        <p:txBody>
          <a:bodyPr wrap="square">
            <a:spAutoFit/>
          </a:bodyPr>
          <a:lstStyle/>
          <a:p>
            <a:r>
              <a:rPr lang="en-US" sz="1400" dirty="0">
                <a:latin typeface="Calibri" panose="020F0502020204030204" pitchFamily="34" charset="0"/>
              </a:rPr>
              <a:t>Nominal MC16a Pileup Profile . Nominal </a:t>
            </a:r>
            <a:r>
              <a:rPr lang="en-US" sz="1400" dirty="0" err="1">
                <a:latin typeface="Calibri" panose="020F0502020204030204" pitchFamily="34" charset="0"/>
              </a:rPr>
              <a:t>calo</a:t>
            </a:r>
            <a:r>
              <a:rPr lang="en-US" sz="1400" dirty="0">
                <a:latin typeface="Calibri" panose="020F0502020204030204" pitchFamily="34" charset="0"/>
              </a:rPr>
              <a:t> noise threshold mu ~&lt;40&gt;</a:t>
            </a:r>
          </a:p>
          <a:p>
            <a:r>
              <a:rPr lang="pt-BR" sz="800" dirty="0">
                <a:latin typeface="Consolas" panose="020B0609020204030204" pitchFamily="49" charset="0"/>
              </a:rPr>
              <a:t>mc16_13TeV.423000.ParticleGun_single_electron_egammaET.merge.AOD.e3566_s3113_r9641_r9315</a:t>
            </a:r>
          </a:p>
        </p:txBody>
      </p:sp>
      <p:sp>
        <p:nvSpPr>
          <p:cNvPr id="13" name="Rectangle 12">
            <a:extLst>
              <a:ext uri="{FF2B5EF4-FFF2-40B4-BE49-F238E27FC236}">
                <a16:creationId xmlns:a16="http://schemas.microsoft.com/office/drawing/2014/main" id="{F1E32B54-ED99-450C-991F-61F3894A3E4B}"/>
              </a:ext>
            </a:extLst>
          </p:cNvPr>
          <p:cNvSpPr/>
          <p:nvPr/>
        </p:nvSpPr>
        <p:spPr>
          <a:xfrm>
            <a:off x="7270813" y="916348"/>
            <a:ext cx="4793940" cy="461665"/>
          </a:xfrm>
          <a:prstGeom prst="rect">
            <a:avLst/>
          </a:prstGeom>
        </p:spPr>
        <p:txBody>
          <a:bodyPr wrap="square">
            <a:spAutoFit/>
          </a:bodyPr>
          <a:lstStyle/>
          <a:p>
            <a:pPr algn="ctr"/>
            <a:r>
              <a:rPr lang="en-US" sz="2400" dirty="0">
                <a:solidFill>
                  <a:srgbClr val="3399FF"/>
                </a:solidFill>
                <a:latin typeface="Calibri" panose="020F0502020204030204" pitchFamily="34" charset="0"/>
              </a:rPr>
              <a:t>pileup</a:t>
            </a:r>
            <a:endParaRPr lang="en-US" sz="2400" dirty="0">
              <a:solidFill>
                <a:srgbClr val="3399FF"/>
              </a:solidFill>
            </a:endParaRPr>
          </a:p>
        </p:txBody>
      </p:sp>
      <p:sp>
        <p:nvSpPr>
          <p:cNvPr id="15" name="Rectangle 14">
            <a:extLst>
              <a:ext uri="{FF2B5EF4-FFF2-40B4-BE49-F238E27FC236}">
                <a16:creationId xmlns:a16="http://schemas.microsoft.com/office/drawing/2014/main" id="{4D21221D-1EE2-45D8-B752-34824E625088}"/>
              </a:ext>
            </a:extLst>
          </p:cNvPr>
          <p:cNvSpPr/>
          <p:nvPr/>
        </p:nvSpPr>
        <p:spPr>
          <a:xfrm>
            <a:off x="1020932" y="916348"/>
            <a:ext cx="4793941" cy="461665"/>
          </a:xfrm>
          <a:prstGeom prst="rect">
            <a:avLst/>
          </a:prstGeom>
        </p:spPr>
        <p:txBody>
          <a:bodyPr wrap="square">
            <a:spAutoFit/>
          </a:bodyPr>
          <a:lstStyle/>
          <a:p>
            <a:pPr algn="ctr"/>
            <a:r>
              <a:rPr lang="en-US" sz="2400" dirty="0">
                <a:solidFill>
                  <a:srgbClr val="3399FF"/>
                </a:solidFill>
                <a:latin typeface="Calibri" panose="020F0502020204030204" pitchFamily="34" charset="0"/>
              </a:rPr>
              <a:t>single electrons</a:t>
            </a:r>
            <a:endParaRPr lang="en-US" sz="2400" dirty="0">
              <a:solidFill>
                <a:srgbClr val="3399FF"/>
              </a:solidFill>
            </a:endParaRPr>
          </a:p>
        </p:txBody>
      </p:sp>
    </p:spTree>
    <p:extLst>
      <p:ext uri="{BB962C8B-B14F-4D97-AF65-F5344CB8AC3E}">
        <p14:creationId xmlns:p14="http://schemas.microsoft.com/office/powerpoint/2010/main" val="3558635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EA8D1-D694-4D51-A224-569E459CCC7D}"/>
              </a:ext>
            </a:extLst>
          </p:cNvPr>
          <p:cNvSpPr>
            <a:spLocks noGrp="1"/>
          </p:cNvSpPr>
          <p:nvPr>
            <p:ph type="title"/>
          </p:nvPr>
        </p:nvSpPr>
        <p:spPr/>
        <p:txBody>
          <a:bodyPr/>
          <a:lstStyle/>
          <a:p>
            <a:r>
              <a:rPr lang="en-US" dirty="0"/>
              <a:t>Single Electrons</a:t>
            </a:r>
          </a:p>
        </p:txBody>
      </p:sp>
      <p:sp>
        <p:nvSpPr>
          <p:cNvPr id="3" name="Text Placeholder 2">
            <a:extLst>
              <a:ext uri="{FF2B5EF4-FFF2-40B4-BE49-F238E27FC236}">
                <a16:creationId xmlns:a16="http://schemas.microsoft.com/office/drawing/2014/main" id="{C943CEAF-3DA9-4496-A77C-6EE6AB2FAE87}"/>
              </a:ext>
            </a:extLst>
          </p:cNvPr>
          <p:cNvSpPr>
            <a:spLocks noGrp="1"/>
          </p:cNvSpPr>
          <p:nvPr>
            <p:ph type="body" idx="1"/>
          </p:nvPr>
        </p:nvSpPr>
        <p:spPr/>
        <p:txBody>
          <a:bodyPr/>
          <a:lstStyle/>
          <a:p>
            <a:r>
              <a:rPr lang="en-US" dirty="0"/>
              <a:t>Four slides of pT/pT_true histograms</a:t>
            </a:r>
          </a:p>
        </p:txBody>
      </p:sp>
      <p:sp>
        <p:nvSpPr>
          <p:cNvPr id="4" name="Date Placeholder 3">
            <a:extLst>
              <a:ext uri="{FF2B5EF4-FFF2-40B4-BE49-F238E27FC236}">
                <a16:creationId xmlns:a16="http://schemas.microsoft.com/office/drawing/2014/main" id="{BE0BD3AF-F4DD-49CD-802B-D9C5729497D2}"/>
              </a:ext>
            </a:extLst>
          </p:cNvPr>
          <p:cNvSpPr>
            <a:spLocks noGrp="1"/>
          </p:cNvSpPr>
          <p:nvPr>
            <p:ph type="dt" sz="half" idx="10"/>
          </p:nvPr>
        </p:nvSpPr>
        <p:spPr/>
        <p:txBody>
          <a:bodyPr/>
          <a:lstStyle/>
          <a:p>
            <a:r>
              <a:rPr lang="en-US"/>
              <a:t>February 19, 2018</a:t>
            </a:r>
          </a:p>
        </p:txBody>
      </p:sp>
      <p:sp>
        <p:nvSpPr>
          <p:cNvPr id="5" name="Footer Placeholder 4">
            <a:extLst>
              <a:ext uri="{FF2B5EF4-FFF2-40B4-BE49-F238E27FC236}">
                <a16:creationId xmlns:a16="http://schemas.microsoft.com/office/drawing/2014/main" id="{98C321CC-1140-4E7F-8725-26E436B1FD60}"/>
              </a:ext>
            </a:extLst>
          </p:cNvPr>
          <p:cNvSpPr>
            <a:spLocks noGrp="1"/>
          </p:cNvSpPr>
          <p:nvPr>
            <p:ph type="ftr" sz="quarter" idx="11"/>
          </p:nvPr>
        </p:nvSpPr>
        <p:spPr/>
        <p:txBody>
          <a:bodyPr/>
          <a:lstStyle/>
          <a:p>
            <a:r>
              <a:rPr lang="en-US"/>
              <a:t>Wright Lab Update</a:t>
            </a:r>
            <a:endParaRPr lang="en-US" dirty="0"/>
          </a:p>
        </p:txBody>
      </p:sp>
      <p:sp>
        <p:nvSpPr>
          <p:cNvPr id="6" name="Slide Number Placeholder 5">
            <a:extLst>
              <a:ext uri="{FF2B5EF4-FFF2-40B4-BE49-F238E27FC236}">
                <a16:creationId xmlns:a16="http://schemas.microsoft.com/office/drawing/2014/main" id="{AE534176-4308-4E87-BBC3-8F21CC654106}"/>
              </a:ext>
            </a:extLst>
          </p:cNvPr>
          <p:cNvSpPr>
            <a:spLocks noGrp="1"/>
          </p:cNvSpPr>
          <p:nvPr>
            <p:ph type="sldNum" sz="quarter" idx="12"/>
          </p:nvPr>
        </p:nvSpPr>
        <p:spPr/>
        <p:txBody>
          <a:bodyPr/>
          <a:lstStyle/>
          <a:p>
            <a:fld id="{2A148E31-156F-4238-93BA-5133D20368C8}" type="slidenum">
              <a:rPr lang="en-US" smtClean="0"/>
              <a:t>18</a:t>
            </a:fld>
            <a:endParaRPr lang="en-US"/>
          </a:p>
        </p:txBody>
      </p:sp>
    </p:spTree>
    <p:extLst>
      <p:ext uri="{BB962C8B-B14F-4D97-AF65-F5344CB8AC3E}">
        <p14:creationId xmlns:p14="http://schemas.microsoft.com/office/powerpoint/2010/main" val="3475500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3D7B8-8535-4B58-A80D-99C11360AD3B}"/>
              </a:ext>
            </a:extLst>
          </p:cNvPr>
          <p:cNvSpPr>
            <a:spLocks noGrp="1"/>
          </p:cNvSpPr>
          <p:nvPr>
            <p:ph type="title"/>
          </p:nvPr>
        </p:nvSpPr>
        <p:spPr/>
        <p:txBody>
          <a:bodyPr/>
          <a:lstStyle/>
          <a:p>
            <a:endParaRPr lang="en-US"/>
          </a:p>
        </p:txBody>
      </p:sp>
      <p:sp>
        <p:nvSpPr>
          <p:cNvPr id="3" name="Date Placeholder 2">
            <a:extLst>
              <a:ext uri="{FF2B5EF4-FFF2-40B4-BE49-F238E27FC236}">
                <a16:creationId xmlns:a16="http://schemas.microsoft.com/office/drawing/2014/main" id="{59C10220-0CD8-4C6C-8678-EB66DD5058BF}"/>
              </a:ext>
            </a:extLst>
          </p:cNvPr>
          <p:cNvSpPr>
            <a:spLocks noGrp="1"/>
          </p:cNvSpPr>
          <p:nvPr>
            <p:ph type="dt" sz="half" idx="10"/>
          </p:nvPr>
        </p:nvSpPr>
        <p:spPr/>
        <p:txBody>
          <a:bodyPr/>
          <a:lstStyle/>
          <a:p>
            <a:r>
              <a:rPr lang="en-US"/>
              <a:t>February 19, 2018</a:t>
            </a:r>
            <a:endParaRPr lang="en-US" dirty="0"/>
          </a:p>
        </p:txBody>
      </p:sp>
      <p:sp>
        <p:nvSpPr>
          <p:cNvPr id="4" name="Footer Placeholder 3">
            <a:extLst>
              <a:ext uri="{FF2B5EF4-FFF2-40B4-BE49-F238E27FC236}">
                <a16:creationId xmlns:a16="http://schemas.microsoft.com/office/drawing/2014/main" id="{44778394-4559-43E4-81BE-9BACBE05B886}"/>
              </a:ext>
            </a:extLst>
          </p:cNvPr>
          <p:cNvSpPr>
            <a:spLocks noGrp="1"/>
          </p:cNvSpPr>
          <p:nvPr>
            <p:ph type="ftr" sz="quarter" idx="11"/>
          </p:nvPr>
        </p:nvSpPr>
        <p:spPr/>
        <p:txBody>
          <a:bodyPr/>
          <a:lstStyle/>
          <a:p>
            <a:r>
              <a:rPr lang="en-US"/>
              <a:t>Wright Lab Update</a:t>
            </a:r>
            <a:endParaRPr lang="en-US" dirty="0"/>
          </a:p>
        </p:txBody>
      </p:sp>
      <p:sp>
        <p:nvSpPr>
          <p:cNvPr id="5" name="Slide Number Placeholder 4">
            <a:extLst>
              <a:ext uri="{FF2B5EF4-FFF2-40B4-BE49-F238E27FC236}">
                <a16:creationId xmlns:a16="http://schemas.microsoft.com/office/drawing/2014/main" id="{40EECEB1-9DF9-4E8F-8A84-540793D418D6}"/>
              </a:ext>
            </a:extLst>
          </p:cNvPr>
          <p:cNvSpPr>
            <a:spLocks noGrp="1"/>
          </p:cNvSpPr>
          <p:nvPr>
            <p:ph type="sldNum" sz="quarter" idx="12"/>
          </p:nvPr>
        </p:nvSpPr>
        <p:spPr/>
        <p:txBody>
          <a:bodyPr/>
          <a:lstStyle/>
          <a:p>
            <a:fld id="{2A148E31-156F-4238-93BA-5133D20368C8}" type="slidenum">
              <a:rPr lang="en-US" smtClean="0"/>
              <a:pPr/>
              <a:t>19</a:t>
            </a:fld>
            <a:endParaRPr lang="en-US" dirty="0"/>
          </a:p>
        </p:txBody>
      </p:sp>
      <p:pic>
        <p:nvPicPr>
          <p:cNvPr id="7" name="Picture 6">
            <a:extLst>
              <a:ext uri="{FF2B5EF4-FFF2-40B4-BE49-F238E27FC236}">
                <a16:creationId xmlns:a16="http://schemas.microsoft.com/office/drawing/2014/main" id="{79D5B034-8A80-4F1D-9220-13AFE00293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62978"/>
          </a:xfrm>
          <a:prstGeom prst="rect">
            <a:avLst/>
          </a:prstGeom>
        </p:spPr>
      </p:pic>
    </p:spTree>
    <p:extLst>
      <p:ext uri="{BB962C8B-B14F-4D97-AF65-F5344CB8AC3E}">
        <p14:creationId xmlns:p14="http://schemas.microsoft.com/office/powerpoint/2010/main" val="2071396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inspirehep.net/record/878496/files/figures_AtlasDetectorLabelled.png">
            <a:extLst>
              <a:ext uri="{FF2B5EF4-FFF2-40B4-BE49-F238E27FC236}">
                <a16:creationId xmlns:a16="http://schemas.microsoft.com/office/drawing/2014/main" id="{F2788371-ADBA-43DC-B5DA-DBD2CD2F74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940" y="538578"/>
            <a:ext cx="9052560" cy="581777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69B022E4-24B7-4CC2-8F87-B8666F6273D0}"/>
              </a:ext>
            </a:extLst>
          </p:cNvPr>
          <p:cNvSpPr>
            <a:spLocks noGrp="1"/>
          </p:cNvSpPr>
          <p:nvPr>
            <p:ph type="title"/>
          </p:nvPr>
        </p:nvSpPr>
        <p:spPr/>
        <p:txBody>
          <a:bodyPr/>
          <a:lstStyle/>
          <a:p>
            <a:r>
              <a:rPr lang="en-US" dirty="0"/>
              <a:t>ATLAS detector</a:t>
            </a:r>
          </a:p>
        </p:txBody>
      </p:sp>
      <p:sp>
        <p:nvSpPr>
          <p:cNvPr id="4" name="Date Placeholder 3">
            <a:extLst>
              <a:ext uri="{FF2B5EF4-FFF2-40B4-BE49-F238E27FC236}">
                <a16:creationId xmlns:a16="http://schemas.microsoft.com/office/drawing/2014/main" id="{1423387A-6A28-41E0-867D-E7CBB7DF2899}"/>
              </a:ext>
            </a:extLst>
          </p:cNvPr>
          <p:cNvSpPr>
            <a:spLocks noGrp="1"/>
          </p:cNvSpPr>
          <p:nvPr>
            <p:ph type="dt" sz="half" idx="10"/>
          </p:nvPr>
        </p:nvSpPr>
        <p:spPr/>
        <p:txBody>
          <a:bodyPr/>
          <a:lstStyle/>
          <a:p>
            <a:r>
              <a:rPr lang="en-US"/>
              <a:t>February 19, 2018</a:t>
            </a:r>
            <a:endParaRPr lang="en-US" dirty="0"/>
          </a:p>
        </p:txBody>
      </p:sp>
      <p:sp>
        <p:nvSpPr>
          <p:cNvPr id="5" name="Footer Placeholder 4">
            <a:extLst>
              <a:ext uri="{FF2B5EF4-FFF2-40B4-BE49-F238E27FC236}">
                <a16:creationId xmlns:a16="http://schemas.microsoft.com/office/drawing/2014/main" id="{A7153AD4-5D39-42AE-A0C6-E047D30969BF}"/>
              </a:ext>
            </a:extLst>
          </p:cNvPr>
          <p:cNvSpPr>
            <a:spLocks noGrp="1"/>
          </p:cNvSpPr>
          <p:nvPr>
            <p:ph type="ftr" sz="quarter" idx="11"/>
          </p:nvPr>
        </p:nvSpPr>
        <p:spPr/>
        <p:txBody>
          <a:bodyPr/>
          <a:lstStyle/>
          <a:p>
            <a:r>
              <a:rPr lang="en-US"/>
              <a:t>Wright Lab Update</a:t>
            </a:r>
            <a:endParaRPr lang="en-US" dirty="0"/>
          </a:p>
        </p:txBody>
      </p:sp>
      <p:sp>
        <p:nvSpPr>
          <p:cNvPr id="6" name="Slide Number Placeholder 5">
            <a:extLst>
              <a:ext uri="{FF2B5EF4-FFF2-40B4-BE49-F238E27FC236}">
                <a16:creationId xmlns:a16="http://schemas.microsoft.com/office/drawing/2014/main" id="{3F8F9B44-9D90-4112-91AF-65372CF70745}"/>
              </a:ext>
            </a:extLst>
          </p:cNvPr>
          <p:cNvSpPr>
            <a:spLocks noGrp="1"/>
          </p:cNvSpPr>
          <p:nvPr>
            <p:ph type="sldNum" sz="quarter" idx="12"/>
          </p:nvPr>
        </p:nvSpPr>
        <p:spPr/>
        <p:txBody>
          <a:bodyPr/>
          <a:lstStyle/>
          <a:p>
            <a:fld id="{2A148E31-156F-4238-93BA-5133D20368C8}" type="slidenum">
              <a:rPr lang="en-US" smtClean="0"/>
              <a:pPr/>
              <a:t>2</a:t>
            </a:fld>
            <a:endParaRPr lang="en-US" dirty="0"/>
          </a:p>
        </p:txBody>
      </p:sp>
    </p:spTree>
    <p:extLst>
      <p:ext uri="{BB962C8B-B14F-4D97-AF65-F5344CB8AC3E}">
        <p14:creationId xmlns:p14="http://schemas.microsoft.com/office/powerpoint/2010/main" val="2519884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8DBB5-0961-42EF-B46B-1FE46272D4D1}"/>
              </a:ext>
            </a:extLst>
          </p:cNvPr>
          <p:cNvSpPr>
            <a:spLocks noGrp="1"/>
          </p:cNvSpPr>
          <p:nvPr>
            <p:ph type="title"/>
          </p:nvPr>
        </p:nvSpPr>
        <p:spPr/>
        <p:txBody>
          <a:bodyPr/>
          <a:lstStyle/>
          <a:p>
            <a:endParaRPr lang="en-US"/>
          </a:p>
        </p:txBody>
      </p:sp>
      <p:sp>
        <p:nvSpPr>
          <p:cNvPr id="3" name="Date Placeholder 2">
            <a:extLst>
              <a:ext uri="{FF2B5EF4-FFF2-40B4-BE49-F238E27FC236}">
                <a16:creationId xmlns:a16="http://schemas.microsoft.com/office/drawing/2014/main" id="{18B25D2F-521B-4362-B812-0DC5E883A85E}"/>
              </a:ext>
            </a:extLst>
          </p:cNvPr>
          <p:cNvSpPr>
            <a:spLocks noGrp="1"/>
          </p:cNvSpPr>
          <p:nvPr>
            <p:ph type="dt" sz="half" idx="10"/>
          </p:nvPr>
        </p:nvSpPr>
        <p:spPr/>
        <p:txBody>
          <a:bodyPr/>
          <a:lstStyle/>
          <a:p>
            <a:r>
              <a:rPr lang="en-US"/>
              <a:t>February 19, 2018</a:t>
            </a:r>
            <a:endParaRPr lang="en-US" dirty="0"/>
          </a:p>
        </p:txBody>
      </p:sp>
      <p:sp>
        <p:nvSpPr>
          <p:cNvPr id="4" name="Footer Placeholder 3">
            <a:extLst>
              <a:ext uri="{FF2B5EF4-FFF2-40B4-BE49-F238E27FC236}">
                <a16:creationId xmlns:a16="http://schemas.microsoft.com/office/drawing/2014/main" id="{2684C844-6ACB-4E88-8A67-AB0269536138}"/>
              </a:ext>
            </a:extLst>
          </p:cNvPr>
          <p:cNvSpPr>
            <a:spLocks noGrp="1"/>
          </p:cNvSpPr>
          <p:nvPr>
            <p:ph type="ftr" sz="quarter" idx="11"/>
          </p:nvPr>
        </p:nvSpPr>
        <p:spPr/>
        <p:txBody>
          <a:bodyPr/>
          <a:lstStyle/>
          <a:p>
            <a:r>
              <a:rPr lang="en-US"/>
              <a:t>Wright Lab Update</a:t>
            </a:r>
            <a:endParaRPr lang="en-US" dirty="0"/>
          </a:p>
        </p:txBody>
      </p:sp>
      <p:sp>
        <p:nvSpPr>
          <p:cNvPr id="5" name="Slide Number Placeholder 4">
            <a:extLst>
              <a:ext uri="{FF2B5EF4-FFF2-40B4-BE49-F238E27FC236}">
                <a16:creationId xmlns:a16="http://schemas.microsoft.com/office/drawing/2014/main" id="{4699F11F-B7BF-49EF-BE96-09D41AA40334}"/>
              </a:ext>
            </a:extLst>
          </p:cNvPr>
          <p:cNvSpPr>
            <a:spLocks noGrp="1"/>
          </p:cNvSpPr>
          <p:nvPr>
            <p:ph type="sldNum" sz="quarter" idx="12"/>
          </p:nvPr>
        </p:nvSpPr>
        <p:spPr/>
        <p:txBody>
          <a:bodyPr/>
          <a:lstStyle/>
          <a:p>
            <a:fld id="{2A148E31-156F-4238-93BA-5133D20368C8}" type="slidenum">
              <a:rPr lang="en-US" smtClean="0"/>
              <a:pPr/>
              <a:t>20</a:t>
            </a:fld>
            <a:endParaRPr lang="en-US" dirty="0"/>
          </a:p>
        </p:txBody>
      </p:sp>
      <p:pic>
        <p:nvPicPr>
          <p:cNvPr id="7" name="Picture 6">
            <a:extLst>
              <a:ext uri="{FF2B5EF4-FFF2-40B4-BE49-F238E27FC236}">
                <a16:creationId xmlns:a16="http://schemas.microsoft.com/office/drawing/2014/main" id="{F61431EA-730E-4485-BE08-36C735A299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62978"/>
          </a:xfrm>
          <a:prstGeom prst="rect">
            <a:avLst/>
          </a:prstGeom>
        </p:spPr>
      </p:pic>
    </p:spTree>
    <p:extLst>
      <p:ext uri="{BB962C8B-B14F-4D97-AF65-F5344CB8AC3E}">
        <p14:creationId xmlns:p14="http://schemas.microsoft.com/office/powerpoint/2010/main" val="3187223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D7A8E-0C5A-478D-B86E-EBA70A1EA6B6}"/>
              </a:ext>
            </a:extLst>
          </p:cNvPr>
          <p:cNvSpPr>
            <a:spLocks noGrp="1"/>
          </p:cNvSpPr>
          <p:nvPr>
            <p:ph type="title"/>
          </p:nvPr>
        </p:nvSpPr>
        <p:spPr/>
        <p:txBody>
          <a:bodyPr/>
          <a:lstStyle/>
          <a:p>
            <a:endParaRPr lang="en-US"/>
          </a:p>
        </p:txBody>
      </p:sp>
      <p:sp>
        <p:nvSpPr>
          <p:cNvPr id="3" name="Date Placeholder 2">
            <a:extLst>
              <a:ext uri="{FF2B5EF4-FFF2-40B4-BE49-F238E27FC236}">
                <a16:creationId xmlns:a16="http://schemas.microsoft.com/office/drawing/2014/main" id="{B6A381D1-2006-4EB1-90E7-3D74A7932430}"/>
              </a:ext>
            </a:extLst>
          </p:cNvPr>
          <p:cNvSpPr>
            <a:spLocks noGrp="1"/>
          </p:cNvSpPr>
          <p:nvPr>
            <p:ph type="dt" sz="half" idx="10"/>
          </p:nvPr>
        </p:nvSpPr>
        <p:spPr/>
        <p:txBody>
          <a:bodyPr/>
          <a:lstStyle/>
          <a:p>
            <a:r>
              <a:rPr lang="en-US"/>
              <a:t>February 19, 2018</a:t>
            </a:r>
            <a:endParaRPr lang="en-US" dirty="0"/>
          </a:p>
        </p:txBody>
      </p:sp>
      <p:sp>
        <p:nvSpPr>
          <p:cNvPr id="4" name="Footer Placeholder 3">
            <a:extLst>
              <a:ext uri="{FF2B5EF4-FFF2-40B4-BE49-F238E27FC236}">
                <a16:creationId xmlns:a16="http://schemas.microsoft.com/office/drawing/2014/main" id="{335C16BB-5B3A-43B2-B800-1D2979EFC740}"/>
              </a:ext>
            </a:extLst>
          </p:cNvPr>
          <p:cNvSpPr>
            <a:spLocks noGrp="1"/>
          </p:cNvSpPr>
          <p:nvPr>
            <p:ph type="ftr" sz="quarter" idx="11"/>
          </p:nvPr>
        </p:nvSpPr>
        <p:spPr/>
        <p:txBody>
          <a:bodyPr/>
          <a:lstStyle/>
          <a:p>
            <a:r>
              <a:rPr lang="en-US"/>
              <a:t>Wright Lab Update</a:t>
            </a:r>
            <a:endParaRPr lang="en-US" dirty="0"/>
          </a:p>
        </p:txBody>
      </p:sp>
      <p:sp>
        <p:nvSpPr>
          <p:cNvPr id="5" name="Slide Number Placeholder 4">
            <a:extLst>
              <a:ext uri="{FF2B5EF4-FFF2-40B4-BE49-F238E27FC236}">
                <a16:creationId xmlns:a16="http://schemas.microsoft.com/office/drawing/2014/main" id="{AC85BFCB-3A65-4FA0-9D2F-2AC2F3431FA1}"/>
              </a:ext>
            </a:extLst>
          </p:cNvPr>
          <p:cNvSpPr>
            <a:spLocks noGrp="1"/>
          </p:cNvSpPr>
          <p:nvPr>
            <p:ph type="sldNum" sz="quarter" idx="12"/>
          </p:nvPr>
        </p:nvSpPr>
        <p:spPr/>
        <p:txBody>
          <a:bodyPr/>
          <a:lstStyle/>
          <a:p>
            <a:fld id="{2A148E31-156F-4238-93BA-5133D20368C8}" type="slidenum">
              <a:rPr lang="en-US" smtClean="0"/>
              <a:pPr/>
              <a:t>21</a:t>
            </a:fld>
            <a:endParaRPr lang="en-US" dirty="0"/>
          </a:p>
        </p:txBody>
      </p:sp>
      <p:pic>
        <p:nvPicPr>
          <p:cNvPr id="7" name="Picture 6">
            <a:extLst>
              <a:ext uri="{FF2B5EF4-FFF2-40B4-BE49-F238E27FC236}">
                <a16:creationId xmlns:a16="http://schemas.microsoft.com/office/drawing/2014/main" id="{BED2C908-D758-460F-9A7C-6454DA552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28"/>
            <a:ext cx="12192000" cy="6362978"/>
          </a:xfrm>
          <a:prstGeom prst="rect">
            <a:avLst/>
          </a:prstGeom>
        </p:spPr>
      </p:pic>
    </p:spTree>
    <p:extLst>
      <p:ext uri="{BB962C8B-B14F-4D97-AF65-F5344CB8AC3E}">
        <p14:creationId xmlns:p14="http://schemas.microsoft.com/office/powerpoint/2010/main" val="1685348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F84A1-D369-4652-BE8D-39C2F996D417}"/>
              </a:ext>
            </a:extLst>
          </p:cNvPr>
          <p:cNvSpPr>
            <a:spLocks noGrp="1"/>
          </p:cNvSpPr>
          <p:nvPr>
            <p:ph type="title"/>
          </p:nvPr>
        </p:nvSpPr>
        <p:spPr/>
        <p:txBody>
          <a:bodyPr/>
          <a:lstStyle/>
          <a:p>
            <a:endParaRPr lang="en-US"/>
          </a:p>
        </p:txBody>
      </p:sp>
      <p:sp>
        <p:nvSpPr>
          <p:cNvPr id="3" name="Date Placeholder 2">
            <a:extLst>
              <a:ext uri="{FF2B5EF4-FFF2-40B4-BE49-F238E27FC236}">
                <a16:creationId xmlns:a16="http://schemas.microsoft.com/office/drawing/2014/main" id="{C4FC784A-3DDF-48B2-9CCA-1E934BD94407}"/>
              </a:ext>
            </a:extLst>
          </p:cNvPr>
          <p:cNvSpPr>
            <a:spLocks noGrp="1"/>
          </p:cNvSpPr>
          <p:nvPr>
            <p:ph type="dt" sz="half" idx="10"/>
          </p:nvPr>
        </p:nvSpPr>
        <p:spPr/>
        <p:txBody>
          <a:bodyPr/>
          <a:lstStyle/>
          <a:p>
            <a:r>
              <a:rPr lang="en-US"/>
              <a:t>February 19, 2018</a:t>
            </a:r>
            <a:endParaRPr lang="en-US" dirty="0"/>
          </a:p>
        </p:txBody>
      </p:sp>
      <p:sp>
        <p:nvSpPr>
          <p:cNvPr id="4" name="Footer Placeholder 3">
            <a:extLst>
              <a:ext uri="{FF2B5EF4-FFF2-40B4-BE49-F238E27FC236}">
                <a16:creationId xmlns:a16="http://schemas.microsoft.com/office/drawing/2014/main" id="{7FE130E5-616D-4681-904B-DCD2018A534E}"/>
              </a:ext>
            </a:extLst>
          </p:cNvPr>
          <p:cNvSpPr>
            <a:spLocks noGrp="1"/>
          </p:cNvSpPr>
          <p:nvPr>
            <p:ph type="ftr" sz="quarter" idx="11"/>
          </p:nvPr>
        </p:nvSpPr>
        <p:spPr/>
        <p:txBody>
          <a:bodyPr/>
          <a:lstStyle/>
          <a:p>
            <a:r>
              <a:rPr lang="en-US"/>
              <a:t>Wright Lab Update</a:t>
            </a:r>
            <a:endParaRPr lang="en-US" dirty="0"/>
          </a:p>
        </p:txBody>
      </p:sp>
      <p:sp>
        <p:nvSpPr>
          <p:cNvPr id="5" name="Slide Number Placeholder 4">
            <a:extLst>
              <a:ext uri="{FF2B5EF4-FFF2-40B4-BE49-F238E27FC236}">
                <a16:creationId xmlns:a16="http://schemas.microsoft.com/office/drawing/2014/main" id="{C3202DED-B4F4-4D98-9BEB-586B27DF7BAF}"/>
              </a:ext>
            </a:extLst>
          </p:cNvPr>
          <p:cNvSpPr>
            <a:spLocks noGrp="1"/>
          </p:cNvSpPr>
          <p:nvPr>
            <p:ph type="sldNum" sz="quarter" idx="12"/>
          </p:nvPr>
        </p:nvSpPr>
        <p:spPr/>
        <p:txBody>
          <a:bodyPr/>
          <a:lstStyle/>
          <a:p>
            <a:fld id="{2A148E31-156F-4238-93BA-5133D20368C8}" type="slidenum">
              <a:rPr lang="en-US" smtClean="0"/>
              <a:pPr/>
              <a:t>22</a:t>
            </a:fld>
            <a:endParaRPr lang="en-US" dirty="0"/>
          </a:p>
        </p:txBody>
      </p:sp>
      <p:pic>
        <p:nvPicPr>
          <p:cNvPr id="7" name="Picture 6">
            <a:extLst>
              <a:ext uri="{FF2B5EF4-FFF2-40B4-BE49-F238E27FC236}">
                <a16:creationId xmlns:a16="http://schemas.microsoft.com/office/drawing/2014/main" id="{6A5BA4CA-0D0F-48CA-A64A-842B6B16AC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62978"/>
          </a:xfrm>
          <a:prstGeom prst="rect">
            <a:avLst/>
          </a:prstGeom>
        </p:spPr>
      </p:pic>
    </p:spTree>
    <p:extLst>
      <p:ext uri="{BB962C8B-B14F-4D97-AF65-F5344CB8AC3E}">
        <p14:creationId xmlns:p14="http://schemas.microsoft.com/office/powerpoint/2010/main" val="2181535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EA8D1-D694-4D51-A224-569E459CCC7D}"/>
              </a:ext>
            </a:extLst>
          </p:cNvPr>
          <p:cNvSpPr>
            <a:spLocks noGrp="1"/>
          </p:cNvSpPr>
          <p:nvPr>
            <p:ph type="title"/>
          </p:nvPr>
        </p:nvSpPr>
        <p:spPr/>
        <p:txBody>
          <a:bodyPr/>
          <a:lstStyle/>
          <a:p>
            <a:r>
              <a:rPr lang="en-US" dirty="0"/>
              <a:t>Pileup Electrons</a:t>
            </a:r>
          </a:p>
        </p:txBody>
      </p:sp>
      <p:sp>
        <p:nvSpPr>
          <p:cNvPr id="3" name="Text Placeholder 2">
            <a:extLst>
              <a:ext uri="{FF2B5EF4-FFF2-40B4-BE49-F238E27FC236}">
                <a16:creationId xmlns:a16="http://schemas.microsoft.com/office/drawing/2014/main" id="{C943CEAF-3DA9-4496-A77C-6EE6AB2FAE87}"/>
              </a:ext>
            </a:extLst>
          </p:cNvPr>
          <p:cNvSpPr>
            <a:spLocks noGrp="1"/>
          </p:cNvSpPr>
          <p:nvPr>
            <p:ph type="body" idx="1"/>
          </p:nvPr>
        </p:nvSpPr>
        <p:spPr/>
        <p:txBody>
          <a:bodyPr/>
          <a:lstStyle/>
          <a:p>
            <a:r>
              <a:rPr lang="en-US" dirty="0"/>
              <a:t>Four slides of pT/pT_true histograms</a:t>
            </a:r>
          </a:p>
        </p:txBody>
      </p:sp>
      <p:sp>
        <p:nvSpPr>
          <p:cNvPr id="4" name="Date Placeholder 3">
            <a:extLst>
              <a:ext uri="{FF2B5EF4-FFF2-40B4-BE49-F238E27FC236}">
                <a16:creationId xmlns:a16="http://schemas.microsoft.com/office/drawing/2014/main" id="{BE0BD3AF-F4DD-49CD-802B-D9C5729497D2}"/>
              </a:ext>
            </a:extLst>
          </p:cNvPr>
          <p:cNvSpPr>
            <a:spLocks noGrp="1"/>
          </p:cNvSpPr>
          <p:nvPr>
            <p:ph type="dt" sz="half" idx="10"/>
          </p:nvPr>
        </p:nvSpPr>
        <p:spPr/>
        <p:txBody>
          <a:bodyPr/>
          <a:lstStyle/>
          <a:p>
            <a:r>
              <a:rPr lang="en-US"/>
              <a:t>February 19, 2018</a:t>
            </a:r>
          </a:p>
        </p:txBody>
      </p:sp>
      <p:sp>
        <p:nvSpPr>
          <p:cNvPr id="5" name="Footer Placeholder 4">
            <a:extLst>
              <a:ext uri="{FF2B5EF4-FFF2-40B4-BE49-F238E27FC236}">
                <a16:creationId xmlns:a16="http://schemas.microsoft.com/office/drawing/2014/main" id="{98C321CC-1140-4E7F-8725-26E436B1FD60}"/>
              </a:ext>
            </a:extLst>
          </p:cNvPr>
          <p:cNvSpPr>
            <a:spLocks noGrp="1"/>
          </p:cNvSpPr>
          <p:nvPr>
            <p:ph type="ftr" sz="quarter" idx="11"/>
          </p:nvPr>
        </p:nvSpPr>
        <p:spPr/>
        <p:txBody>
          <a:bodyPr/>
          <a:lstStyle/>
          <a:p>
            <a:r>
              <a:rPr lang="en-US"/>
              <a:t>Wright Lab Update</a:t>
            </a:r>
            <a:endParaRPr lang="en-US" dirty="0"/>
          </a:p>
        </p:txBody>
      </p:sp>
      <p:sp>
        <p:nvSpPr>
          <p:cNvPr id="6" name="Slide Number Placeholder 5">
            <a:extLst>
              <a:ext uri="{FF2B5EF4-FFF2-40B4-BE49-F238E27FC236}">
                <a16:creationId xmlns:a16="http://schemas.microsoft.com/office/drawing/2014/main" id="{AE534176-4308-4E87-BBC3-8F21CC654106}"/>
              </a:ext>
            </a:extLst>
          </p:cNvPr>
          <p:cNvSpPr>
            <a:spLocks noGrp="1"/>
          </p:cNvSpPr>
          <p:nvPr>
            <p:ph type="sldNum" sz="quarter" idx="12"/>
          </p:nvPr>
        </p:nvSpPr>
        <p:spPr/>
        <p:txBody>
          <a:bodyPr/>
          <a:lstStyle/>
          <a:p>
            <a:fld id="{2A148E31-156F-4238-93BA-5133D20368C8}" type="slidenum">
              <a:rPr lang="en-US" smtClean="0"/>
              <a:t>23</a:t>
            </a:fld>
            <a:endParaRPr lang="en-US"/>
          </a:p>
        </p:txBody>
      </p:sp>
    </p:spTree>
    <p:extLst>
      <p:ext uri="{BB962C8B-B14F-4D97-AF65-F5344CB8AC3E}">
        <p14:creationId xmlns:p14="http://schemas.microsoft.com/office/powerpoint/2010/main" val="3482375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05987-D204-4D65-BC04-5257F136B968}"/>
              </a:ext>
            </a:extLst>
          </p:cNvPr>
          <p:cNvSpPr>
            <a:spLocks noGrp="1"/>
          </p:cNvSpPr>
          <p:nvPr>
            <p:ph type="title"/>
          </p:nvPr>
        </p:nvSpPr>
        <p:spPr/>
        <p:txBody>
          <a:bodyPr/>
          <a:lstStyle/>
          <a:p>
            <a:endParaRPr lang="en-US"/>
          </a:p>
        </p:txBody>
      </p:sp>
      <p:sp>
        <p:nvSpPr>
          <p:cNvPr id="3" name="Date Placeholder 2">
            <a:extLst>
              <a:ext uri="{FF2B5EF4-FFF2-40B4-BE49-F238E27FC236}">
                <a16:creationId xmlns:a16="http://schemas.microsoft.com/office/drawing/2014/main" id="{0ACCD390-90CD-4B4A-8B3E-1A2F0E56D5CA}"/>
              </a:ext>
            </a:extLst>
          </p:cNvPr>
          <p:cNvSpPr>
            <a:spLocks noGrp="1"/>
          </p:cNvSpPr>
          <p:nvPr>
            <p:ph type="dt" sz="half" idx="10"/>
          </p:nvPr>
        </p:nvSpPr>
        <p:spPr/>
        <p:txBody>
          <a:bodyPr/>
          <a:lstStyle/>
          <a:p>
            <a:r>
              <a:rPr lang="en-US"/>
              <a:t>February 19, 2018</a:t>
            </a:r>
            <a:endParaRPr lang="en-US" dirty="0"/>
          </a:p>
        </p:txBody>
      </p:sp>
      <p:sp>
        <p:nvSpPr>
          <p:cNvPr id="4" name="Footer Placeholder 3">
            <a:extLst>
              <a:ext uri="{FF2B5EF4-FFF2-40B4-BE49-F238E27FC236}">
                <a16:creationId xmlns:a16="http://schemas.microsoft.com/office/drawing/2014/main" id="{0A990EF0-87A0-49CC-87F4-B23ACB7976E5}"/>
              </a:ext>
            </a:extLst>
          </p:cNvPr>
          <p:cNvSpPr>
            <a:spLocks noGrp="1"/>
          </p:cNvSpPr>
          <p:nvPr>
            <p:ph type="ftr" sz="quarter" idx="11"/>
          </p:nvPr>
        </p:nvSpPr>
        <p:spPr/>
        <p:txBody>
          <a:bodyPr/>
          <a:lstStyle/>
          <a:p>
            <a:r>
              <a:rPr lang="en-US"/>
              <a:t>Wright Lab Update</a:t>
            </a:r>
            <a:endParaRPr lang="en-US" dirty="0"/>
          </a:p>
        </p:txBody>
      </p:sp>
      <p:sp>
        <p:nvSpPr>
          <p:cNvPr id="5" name="Slide Number Placeholder 4">
            <a:extLst>
              <a:ext uri="{FF2B5EF4-FFF2-40B4-BE49-F238E27FC236}">
                <a16:creationId xmlns:a16="http://schemas.microsoft.com/office/drawing/2014/main" id="{9EC02FB8-B9DD-4BFE-85FA-953057F12C81}"/>
              </a:ext>
            </a:extLst>
          </p:cNvPr>
          <p:cNvSpPr>
            <a:spLocks noGrp="1"/>
          </p:cNvSpPr>
          <p:nvPr>
            <p:ph type="sldNum" sz="quarter" idx="12"/>
          </p:nvPr>
        </p:nvSpPr>
        <p:spPr/>
        <p:txBody>
          <a:bodyPr/>
          <a:lstStyle/>
          <a:p>
            <a:fld id="{2A148E31-156F-4238-93BA-5133D20368C8}" type="slidenum">
              <a:rPr lang="en-US" smtClean="0"/>
              <a:pPr/>
              <a:t>24</a:t>
            </a:fld>
            <a:endParaRPr lang="en-US" dirty="0"/>
          </a:p>
        </p:txBody>
      </p:sp>
      <p:pic>
        <p:nvPicPr>
          <p:cNvPr id="7" name="Picture 6">
            <a:extLst>
              <a:ext uri="{FF2B5EF4-FFF2-40B4-BE49-F238E27FC236}">
                <a16:creationId xmlns:a16="http://schemas.microsoft.com/office/drawing/2014/main" id="{8064F874-BD6F-4278-81B8-E5D0358232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62978"/>
          </a:xfrm>
          <a:prstGeom prst="rect">
            <a:avLst/>
          </a:prstGeom>
        </p:spPr>
      </p:pic>
    </p:spTree>
    <p:extLst>
      <p:ext uri="{BB962C8B-B14F-4D97-AF65-F5344CB8AC3E}">
        <p14:creationId xmlns:p14="http://schemas.microsoft.com/office/powerpoint/2010/main" val="2905621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05987-D204-4D65-BC04-5257F136B968}"/>
              </a:ext>
            </a:extLst>
          </p:cNvPr>
          <p:cNvSpPr>
            <a:spLocks noGrp="1"/>
          </p:cNvSpPr>
          <p:nvPr>
            <p:ph type="title"/>
          </p:nvPr>
        </p:nvSpPr>
        <p:spPr/>
        <p:txBody>
          <a:bodyPr/>
          <a:lstStyle/>
          <a:p>
            <a:endParaRPr lang="en-US"/>
          </a:p>
        </p:txBody>
      </p:sp>
      <p:sp>
        <p:nvSpPr>
          <p:cNvPr id="3" name="Date Placeholder 2">
            <a:extLst>
              <a:ext uri="{FF2B5EF4-FFF2-40B4-BE49-F238E27FC236}">
                <a16:creationId xmlns:a16="http://schemas.microsoft.com/office/drawing/2014/main" id="{0ACCD390-90CD-4B4A-8B3E-1A2F0E56D5CA}"/>
              </a:ext>
            </a:extLst>
          </p:cNvPr>
          <p:cNvSpPr>
            <a:spLocks noGrp="1"/>
          </p:cNvSpPr>
          <p:nvPr>
            <p:ph type="dt" sz="half" idx="10"/>
          </p:nvPr>
        </p:nvSpPr>
        <p:spPr/>
        <p:txBody>
          <a:bodyPr/>
          <a:lstStyle/>
          <a:p>
            <a:r>
              <a:rPr lang="en-US"/>
              <a:t>February 19, 2018</a:t>
            </a:r>
            <a:endParaRPr lang="en-US" dirty="0"/>
          </a:p>
        </p:txBody>
      </p:sp>
      <p:sp>
        <p:nvSpPr>
          <p:cNvPr id="4" name="Footer Placeholder 3">
            <a:extLst>
              <a:ext uri="{FF2B5EF4-FFF2-40B4-BE49-F238E27FC236}">
                <a16:creationId xmlns:a16="http://schemas.microsoft.com/office/drawing/2014/main" id="{0A990EF0-87A0-49CC-87F4-B23ACB7976E5}"/>
              </a:ext>
            </a:extLst>
          </p:cNvPr>
          <p:cNvSpPr>
            <a:spLocks noGrp="1"/>
          </p:cNvSpPr>
          <p:nvPr>
            <p:ph type="ftr" sz="quarter" idx="11"/>
          </p:nvPr>
        </p:nvSpPr>
        <p:spPr/>
        <p:txBody>
          <a:bodyPr/>
          <a:lstStyle/>
          <a:p>
            <a:r>
              <a:rPr lang="en-US"/>
              <a:t>Wright Lab Update</a:t>
            </a:r>
            <a:endParaRPr lang="en-US" dirty="0"/>
          </a:p>
        </p:txBody>
      </p:sp>
      <p:sp>
        <p:nvSpPr>
          <p:cNvPr id="5" name="Slide Number Placeholder 4">
            <a:extLst>
              <a:ext uri="{FF2B5EF4-FFF2-40B4-BE49-F238E27FC236}">
                <a16:creationId xmlns:a16="http://schemas.microsoft.com/office/drawing/2014/main" id="{9EC02FB8-B9DD-4BFE-85FA-953057F12C81}"/>
              </a:ext>
            </a:extLst>
          </p:cNvPr>
          <p:cNvSpPr>
            <a:spLocks noGrp="1"/>
          </p:cNvSpPr>
          <p:nvPr>
            <p:ph type="sldNum" sz="quarter" idx="12"/>
          </p:nvPr>
        </p:nvSpPr>
        <p:spPr/>
        <p:txBody>
          <a:bodyPr/>
          <a:lstStyle/>
          <a:p>
            <a:fld id="{2A148E31-156F-4238-93BA-5133D20368C8}" type="slidenum">
              <a:rPr lang="en-US" smtClean="0"/>
              <a:pPr/>
              <a:t>25</a:t>
            </a:fld>
            <a:endParaRPr lang="en-US" dirty="0"/>
          </a:p>
        </p:txBody>
      </p:sp>
      <p:pic>
        <p:nvPicPr>
          <p:cNvPr id="7" name="Picture 6">
            <a:extLst>
              <a:ext uri="{FF2B5EF4-FFF2-40B4-BE49-F238E27FC236}">
                <a16:creationId xmlns:a16="http://schemas.microsoft.com/office/drawing/2014/main" id="{DB34989A-13CD-48A8-A27C-E746DC302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62978"/>
          </a:xfrm>
          <a:prstGeom prst="rect">
            <a:avLst/>
          </a:prstGeom>
        </p:spPr>
      </p:pic>
    </p:spTree>
    <p:extLst>
      <p:ext uri="{BB962C8B-B14F-4D97-AF65-F5344CB8AC3E}">
        <p14:creationId xmlns:p14="http://schemas.microsoft.com/office/powerpoint/2010/main" val="2972907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05987-D204-4D65-BC04-5257F136B968}"/>
              </a:ext>
            </a:extLst>
          </p:cNvPr>
          <p:cNvSpPr>
            <a:spLocks noGrp="1"/>
          </p:cNvSpPr>
          <p:nvPr>
            <p:ph type="title"/>
          </p:nvPr>
        </p:nvSpPr>
        <p:spPr/>
        <p:txBody>
          <a:bodyPr/>
          <a:lstStyle/>
          <a:p>
            <a:endParaRPr lang="en-US"/>
          </a:p>
        </p:txBody>
      </p:sp>
      <p:sp>
        <p:nvSpPr>
          <p:cNvPr id="3" name="Date Placeholder 2">
            <a:extLst>
              <a:ext uri="{FF2B5EF4-FFF2-40B4-BE49-F238E27FC236}">
                <a16:creationId xmlns:a16="http://schemas.microsoft.com/office/drawing/2014/main" id="{0ACCD390-90CD-4B4A-8B3E-1A2F0E56D5CA}"/>
              </a:ext>
            </a:extLst>
          </p:cNvPr>
          <p:cNvSpPr>
            <a:spLocks noGrp="1"/>
          </p:cNvSpPr>
          <p:nvPr>
            <p:ph type="dt" sz="half" idx="10"/>
          </p:nvPr>
        </p:nvSpPr>
        <p:spPr/>
        <p:txBody>
          <a:bodyPr/>
          <a:lstStyle/>
          <a:p>
            <a:r>
              <a:rPr lang="en-US"/>
              <a:t>February 19, 2018</a:t>
            </a:r>
            <a:endParaRPr lang="en-US" dirty="0"/>
          </a:p>
        </p:txBody>
      </p:sp>
      <p:sp>
        <p:nvSpPr>
          <p:cNvPr id="4" name="Footer Placeholder 3">
            <a:extLst>
              <a:ext uri="{FF2B5EF4-FFF2-40B4-BE49-F238E27FC236}">
                <a16:creationId xmlns:a16="http://schemas.microsoft.com/office/drawing/2014/main" id="{0A990EF0-87A0-49CC-87F4-B23ACB7976E5}"/>
              </a:ext>
            </a:extLst>
          </p:cNvPr>
          <p:cNvSpPr>
            <a:spLocks noGrp="1"/>
          </p:cNvSpPr>
          <p:nvPr>
            <p:ph type="ftr" sz="quarter" idx="11"/>
          </p:nvPr>
        </p:nvSpPr>
        <p:spPr/>
        <p:txBody>
          <a:bodyPr/>
          <a:lstStyle/>
          <a:p>
            <a:r>
              <a:rPr lang="en-US"/>
              <a:t>Wright Lab Update</a:t>
            </a:r>
            <a:endParaRPr lang="en-US" dirty="0"/>
          </a:p>
        </p:txBody>
      </p:sp>
      <p:sp>
        <p:nvSpPr>
          <p:cNvPr id="5" name="Slide Number Placeholder 4">
            <a:extLst>
              <a:ext uri="{FF2B5EF4-FFF2-40B4-BE49-F238E27FC236}">
                <a16:creationId xmlns:a16="http://schemas.microsoft.com/office/drawing/2014/main" id="{9EC02FB8-B9DD-4BFE-85FA-953057F12C81}"/>
              </a:ext>
            </a:extLst>
          </p:cNvPr>
          <p:cNvSpPr>
            <a:spLocks noGrp="1"/>
          </p:cNvSpPr>
          <p:nvPr>
            <p:ph type="sldNum" sz="quarter" idx="12"/>
          </p:nvPr>
        </p:nvSpPr>
        <p:spPr/>
        <p:txBody>
          <a:bodyPr/>
          <a:lstStyle/>
          <a:p>
            <a:fld id="{2A148E31-156F-4238-93BA-5133D20368C8}" type="slidenum">
              <a:rPr lang="en-US" smtClean="0"/>
              <a:pPr/>
              <a:t>26</a:t>
            </a:fld>
            <a:endParaRPr lang="en-US" dirty="0"/>
          </a:p>
        </p:txBody>
      </p:sp>
      <p:pic>
        <p:nvPicPr>
          <p:cNvPr id="7" name="Picture 6">
            <a:extLst>
              <a:ext uri="{FF2B5EF4-FFF2-40B4-BE49-F238E27FC236}">
                <a16:creationId xmlns:a16="http://schemas.microsoft.com/office/drawing/2014/main" id="{52295EFC-C26F-4495-83EA-3A9CFC6A8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28"/>
            <a:ext cx="12192000" cy="6362978"/>
          </a:xfrm>
          <a:prstGeom prst="rect">
            <a:avLst/>
          </a:prstGeom>
        </p:spPr>
      </p:pic>
    </p:spTree>
    <p:extLst>
      <p:ext uri="{BB962C8B-B14F-4D97-AF65-F5344CB8AC3E}">
        <p14:creationId xmlns:p14="http://schemas.microsoft.com/office/powerpoint/2010/main" val="2077769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05987-D204-4D65-BC04-5257F136B968}"/>
              </a:ext>
            </a:extLst>
          </p:cNvPr>
          <p:cNvSpPr>
            <a:spLocks noGrp="1"/>
          </p:cNvSpPr>
          <p:nvPr>
            <p:ph type="title"/>
          </p:nvPr>
        </p:nvSpPr>
        <p:spPr/>
        <p:txBody>
          <a:bodyPr/>
          <a:lstStyle/>
          <a:p>
            <a:endParaRPr lang="en-US"/>
          </a:p>
        </p:txBody>
      </p:sp>
      <p:sp>
        <p:nvSpPr>
          <p:cNvPr id="3" name="Date Placeholder 2">
            <a:extLst>
              <a:ext uri="{FF2B5EF4-FFF2-40B4-BE49-F238E27FC236}">
                <a16:creationId xmlns:a16="http://schemas.microsoft.com/office/drawing/2014/main" id="{0ACCD390-90CD-4B4A-8B3E-1A2F0E56D5CA}"/>
              </a:ext>
            </a:extLst>
          </p:cNvPr>
          <p:cNvSpPr>
            <a:spLocks noGrp="1"/>
          </p:cNvSpPr>
          <p:nvPr>
            <p:ph type="dt" sz="half" idx="10"/>
          </p:nvPr>
        </p:nvSpPr>
        <p:spPr/>
        <p:txBody>
          <a:bodyPr/>
          <a:lstStyle/>
          <a:p>
            <a:r>
              <a:rPr lang="en-US"/>
              <a:t>February 19, 2018</a:t>
            </a:r>
            <a:endParaRPr lang="en-US" dirty="0"/>
          </a:p>
        </p:txBody>
      </p:sp>
      <p:sp>
        <p:nvSpPr>
          <p:cNvPr id="4" name="Footer Placeholder 3">
            <a:extLst>
              <a:ext uri="{FF2B5EF4-FFF2-40B4-BE49-F238E27FC236}">
                <a16:creationId xmlns:a16="http://schemas.microsoft.com/office/drawing/2014/main" id="{0A990EF0-87A0-49CC-87F4-B23ACB7976E5}"/>
              </a:ext>
            </a:extLst>
          </p:cNvPr>
          <p:cNvSpPr>
            <a:spLocks noGrp="1"/>
          </p:cNvSpPr>
          <p:nvPr>
            <p:ph type="ftr" sz="quarter" idx="11"/>
          </p:nvPr>
        </p:nvSpPr>
        <p:spPr/>
        <p:txBody>
          <a:bodyPr/>
          <a:lstStyle/>
          <a:p>
            <a:r>
              <a:rPr lang="en-US"/>
              <a:t>Wright Lab Update</a:t>
            </a:r>
            <a:endParaRPr lang="en-US" dirty="0"/>
          </a:p>
        </p:txBody>
      </p:sp>
      <p:sp>
        <p:nvSpPr>
          <p:cNvPr id="5" name="Slide Number Placeholder 4">
            <a:extLst>
              <a:ext uri="{FF2B5EF4-FFF2-40B4-BE49-F238E27FC236}">
                <a16:creationId xmlns:a16="http://schemas.microsoft.com/office/drawing/2014/main" id="{9EC02FB8-B9DD-4BFE-85FA-953057F12C81}"/>
              </a:ext>
            </a:extLst>
          </p:cNvPr>
          <p:cNvSpPr>
            <a:spLocks noGrp="1"/>
          </p:cNvSpPr>
          <p:nvPr>
            <p:ph type="sldNum" sz="quarter" idx="12"/>
          </p:nvPr>
        </p:nvSpPr>
        <p:spPr/>
        <p:txBody>
          <a:bodyPr/>
          <a:lstStyle/>
          <a:p>
            <a:fld id="{2A148E31-156F-4238-93BA-5133D20368C8}" type="slidenum">
              <a:rPr lang="en-US" smtClean="0"/>
              <a:pPr/>
              <a:t>27</a:t>
            </a:fld>
            <a:endParaRPr lang="en-US" dirty="0"/>
          </a:p>
        </p:txBody>
      </p:sp>
      <p:pic>
        <p:nvPicPr>
          <p:cNvPr id="7" name="Picture 6">
            <a:extLst>
              <a:ext uri="{FF2B5EF4-FFF2-40B4-BE49-F238E27FC236}">
                <a16:creationId xmlns:a16="http://schemas.microsoft.com/office/drawing/2014/main" id="{21BBC01F-7250-4FF8-9760-816B67371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62978"/>
          </a:xfrm>
          <a:prstGeom prst="rect">
            <a:avLst/>
          </a:prstGeom>
        </p:spPr>
      </p:pic>
    </p:spTree>
    <p:extLst>
      <p:ext uri="{BB962C8B-B14F-4D97-AF65-F5344CB8AC3E}">
        <p14:creationId xmlns:p14="http://schemas.microsoft.com/office/powerpoint/2010/main" val="3613586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inspirehep.net/record/878496/files/figures_AtlasDetectorLabelled.png">
            <a:extLst>
              <a:ext uri="{FF2B5EF4-FFF2-40B4-BE49-F238E27FC236}">
                <a16:creationId xmlns:a16="http://schemas.microsoft.com/office/drawing/2014/main" id="{F2788371-ADBA-43DC-B5DA-DBD2CD2F74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7953"/>
            <a:ext cx="6756400" cy="434210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69B022E4-24B7-4CC2-8F87-B8666F6273D0}"/>
              </a:ext>
            </a:extLst>
          </p:cNvPr>
          <p:cNvSpPr>
            <a:spLocks noGrp="1"/>
          </p:cNvSpPr>
          <p:nvPr>
            <p:ph type="title"/>
          </p:nvPr>
        </p:nvSpPr>
        <p:spPr/>
        <p:txBody>
          <a:bodyPr/>
          <a:lstStyle/>
          <a:p>
            <a:r>
              <a:rPr lang="en-US" dirty="0"/>
              <a:t>ATLAS detector</a:t>
            </a:r>
          </a:p>
        </p:txBody>
      </p:sp>
      <p:sp>
        <p:nvSpPr>
          <p:cNvPr id="4" name="Date Placeholder 3">
            <a:extLst>
              <a:ext uri="{FF2B5EF4-FFF2-40B4-BE49-F238E27FC236}">
                <a16:creationId xmlns:a16="http://schemas.microsoft.com/office/drawing/2014/main" id="{1423387A-6A28-41E0-867D-E7CBB7DF2899}"/>
              </a:ext>
            </a:extLst>
          </p:cNvPr>
          <p:cNvSpPr>
            <a:spLocks noGrp="1"/>
          </p:cNvSpPr>
          <p:nvPr>
            <p:ph type="dt" sz="half" idx="10"/>
          </p:nvPr>
        </p:nvSpPr>
        <p:spPr/>
        <p:txBody>
          <a:bodyPr/>
          <a:lstStyle/>
          <a:p>
            <a:r>
              <a:rPr lang="en-US"/>
              <a:t>February 19, 2018</a:t>
            </a:r>
            <a:endParaRPr lang="en-US" dirty="0"/>
          </a:p>
        </p:txBody>
      </p:sp>
      <p:sp>
        <p:nvSpPr>
          <p:cNvPr id="5" name="Footer Placeholder 4">
            <a:extLst>
              <a:ext uri="{FF2B5EF4-FFF2-40B4-BE49-F238E27FC236}">
                <a16:creationId xmlns:a16="http://schemas.microsoft.com/office/drawing/2014/main" id="{A7153AD4-5D39-42AE-A0C6-E047D30969BF}"/>
              </a:ext>
            </a:extLst>
          </p:cNvPr>
          <p:cNvSpPr>
            <a:spLocks noGrp="1"/>
          </p:cNvSpPr>
          <p:nvPr>
            <p:ph type="ftr" sz="quarter" idx="11"/>
          </p:nvPr>
        </p:nvSpPr>
        <p:spPr/>
        <p:txBody>
          <a:bodyPr/>
          <a:lstStyle/>
          <a:p>
            <a:r>
              <a:rPr lang="en-US"/>
              <a:t>Wright Lab Update</a:t>
            </a:r>
            <a:endParaRPr lang="en-US" dirty="0"/>
          </a:p>
        </p:txBody>
      </p:sp>
      <p:sp>
        <p:nvSpPr>
          <p:cNvPr id="6" name="Slide Number Placeholder 5">
            <a:extLst>
              <a:ext uri="{FF2B5EF4-FFF2-40B4-BE49-F238E27FC236}">
                <a16:creationId xmlns:a16="http://schemas.microsoft.com/office/drawing/2014/main" id="{3F8F9B44-9D90-4112-91AF-65372CF70745}"/>
              </a:ext>
            </a:extLst>
          </p:cNvPr>
          <p:cNvSpPr>
            <a:spLocks noGrp="1"/>
          </p:cNvSpPr>
          <p:nvPr>
            <p:ph type="sldNum" sz="quarter" idx="12"/>
          </p:nvPr>
        </p:nvSpPr>
        <p:spPr/>
        <p:txBody>
          <a:bodyPr/>
          <a:lstStyle/>
          <a:p>
            <a:fld id="{2A148E31-156F-4238-93BA-5133D20368C8}" type="slidenum">
              <a:rPr lang="en-US" smtClean="0"/>
              <a:pPr/>
              <a:t>3</a:t>
            </a:fld>
            <a:endParaRPr lang="en-US" dirty="0"/>
          </a:p>
        </p:txBody>
      </p:sp>
      <p:pic>
        <p:nvPicPr>
          <p:cNvPr id="10" name="Picture 9">
            <a:extLst>
              <a:ext uri="{FF2B5EF4-FFF2-40B4-BE49-F238E27FC236}">
                <a16:creationId xmlns:a16="http://schemas.microsoft.com/office/drawing/2014/main" id="{B2DEE584-60FA-4834-BEE1-745C020CBCB3}"/>
              </a:ext>
            </a:extLst>
          </p:cNvPr>
          <p:cNvPicPr>
            <a:picLocks noChangeAspect="1"/>
          </p:cNvPicPr>
          <p:nvPr/>
        </p:nvPicPr>
        <p:blipFill rotWithShape="1">
          <a:blip r:embed="rId3">
            <a:extLst>
              <a:ext uri="{28A0092B-C50C-407E-A947-70E740481C1C}">
                <a14:useLocalDpi xmlns:a14="http://schemas.microsoft.com/office/drawing/2010/main" val="0"/>
              </a:ext>
            </a:extLst>
          </a:blip>
          <a:srcRect l="3635" r="3053"/>
          <a:stretch/>
        </p:blipFill>
        <p:spPr>
          <a:xfrm>
            <a:off x="6926108" y="1429401"/>
            <a:ext cx="5037292" cy="42562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73175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hing&#10;&#10;Description generated with very high confidence">
            <a:extLst>
              <a:ext uri="{FF2B5EF4-FFF2-40B4-BE49-F238E27FC236}">
                <a16:creationId xmlns:a16="http://schemas.microsoft.com/office/drawing/2014/main" id="{0E43B891-0291-4D0E-ABD5-0C6A63DB5416}"/>
              </a:ext>
            </a:extLst>
          </p:cNvPr>
          <p:cNvPicPr>
            <a:picLocks noChangeAspect="1"/>
          </p:cNvPicPr>
          <p:nvPr/>
        </p:nvPicPr>
        <p:blipFill rotWithShape="1">
          <a:blip r:embed="rId2">
            <a:extLst>
              <a:ext uri="{28A0092B-C50C-407E-A947-70E740481C1C}">
                <a14:useLocalDpi xmlns:a14="http://schemas.microsoft.com/office/drawing/2010/main" val="0"/>
              </a:ext>
            </a:extLst>
          </a:blip>
          <a:srcRect l="9335" t="-224" r="-9335" b="224"/>
          <a:stretch/>
        </p:blipFill>
        <p:spPr>
          <a:xfrm>
            <a:off x="1206907" y="2713157"/>
            <a:ext cx="5192023" cy="3894018"/>
          </a:xfrm>
          <a:prstGeom prst="rect">
            <a:avLst/>
          </a:prstGeom>
        </p:spPr>
      </p:pic>
      <p:sp>
        <p:nvSpPr>
          <p:cNvPr id="3" name="Title 2">
            <a:extLst>
              <a:ext uri="{FF2B5EF4-FFF2-40B4-BE49-F238E27FC236}">
                <a16:creationId xmlns:a16="http://schemas.microsoft.com/office/drawing/2014/main" id="{69B022E4-24B7-4CC2-8F87-B8666F6273D0}"/>
              </a:ext>
            </a:extLst>
          </p:cNvPr>
          <p:cNvSpPr>
            <a:spLocks noGrp="1"/>
          </p:cNvSpPr>
          <p:nvPr>
            <p:ph type="title"/>
          </p:nvPr>
        </p:nvSpPr>
        <p:spPr/>
        <p:txBody>
          <a:bodyPr/>
          <a:lstStyle/>
          <a:p>
            <a:r>
              <a:rPr lang="en-US" dirty="0"/>
              <a:t>ATLAS detector – Ep Combination idea</a:t>
            </a:r>
          </a:p>
        </p:txBody>
      </p:sp>
      <p:sp>
        <p:nvSpPr>
          <p:cNvPr id="4" name="Date Placeholder 3">
            <a:extLst>
              <a:ext uri="{FF2B5EF4-FFF2-40B4-BE49-F238E27FC236}">
                <a16:creationId xmlns:a16="http://schemas.microsoft.com/office/drawing/2014/main" id="{1423387A-6A28-41E0-867D-E7CBB7DF2899}"/>
              </a:ext>
            </a:extLst>
          </p:cNvPr>
          <p:cNvSpPr>
            <a:spLocks noGrp="1"/>
          </p:cNvSpPr>
          <p:nvPr>
            <p:ph type="dt" sz="half" idx="10"/>
          </p:nvPr>
        </p:nvSpPr>
        <p:spPr/>
        <p:txBody>
          <a:bodyPr/>
          <a:lstStyle/>
          <a:p>
            <a:r>
              <a:rPr lang="en-US"/>
              <a:t>February 19, 2018</a:t>
            </a:r>
            <a:endParaRPr lang="en-US" dirty="0"/>
          </a:p>
        </p:txBody>
      </p:sp>
      <p:sp>
        <p:nvSpPr>
          <p:cNvPr id="5" name="Footer Placeholder 4">
            <a:extLst>
              <a:ext uri="{FF2B5EF4-FFF2-40B4-BE49-F238E27FC236}">
                <a16:creationId xmlns:a16="http://schemas.microsoft.com/office/drawing/2014/main" id="{A7153AD4-5D39-42AE-A0C6-E047D30969BF}"/>
              </a:ext>
            </a:extLst>
          </p:cNvPr>
          <p:cNvSpPr>
            <a:spLocks noGrp="1"/>
          </p:cNvSpPr>
          <p:nvPr>
            <p:ph type="ftr" sz="quarter" idx="11"/>
          </p:nvPr>
        </p:nvSpPr>
        <p:spPr/>
        <p:txBody>
          <a:bodyPr/>
          <a:lstStyle/>
          <a:p>
            <a:r>
              <a:rPr lang="en-US"/>
              <a:t>Wright Lab Update</a:t>
            </a:r>
            <a:endParaRPr lang="en-US" dirty="0"/>
          </a:p>
        </p:txBody>
      </p:sp>
      <p:sp>
        <p:nvSpPr>
          <p:cNvPr id="6" name="Slide Number Placeholder 5">
            <a:extLst>
              <a:ext uri="{FF2B5EF4-FFF2-40B4-BE49-F238E27FC236}">
                <a16:creationId xmlns:a16="http://schemas.microsoft.com/office/drawing/2014/main" id="{3F8F9B44-9D90-4112-91AF-65372CF70745}"/>
              </a:ext>
            </a:extLst>
          </p:cNvPr>
          <p:cNvSpPr>
            <a:spLocks noGrp="1"/>
          </p:cNvSpPr>
          <p:nvPr>
            <p:ph type="sldNum" sz="quarter" idx="12"/>
          </p:nvPr>
        </p:nvSpPr>
        <p:spPr/>
        <p:txBody>
          <a:bodyPr/>
          <a:lstStyle/>
          <a:p>
            <a:fld id="{2A148E31-156F-4238-93BA-5133D20368C8}" type="slidenum">
              <a:rPr lang="en-US" smtClean="0"/>
              <a:pPr/>
              <a:t>4</a:t>
            </a:fld>
            <a:endParaRPr lang="en-US" dirty="0"/>
          </a:p>
        </p:txBody>
      </p:sp>
      <p:cxnSp>
        <p:nvCxnSpPr>
          <p:cNvPr id="11" name="Straight Connector 10">
            <a:extLst>
              <a:ext uri="{FF2B5EF4-FFF2-40B4-BE49-F238E27FC236}">
                <a16:creationId xmlns:a16="http://schemas.microsoft.com/office/drawing/2014/main" id="{751D0645-68E3-460A-AF63-F3D02D7D832A}"/>
              </a:ext>
            </a:extLst>
          </p:cNvPr>
          <p:cNvCxnSpPr>
            <a:cxnSpLocks/>
          </p:cNvCxnSpPr>
          <p:nvPr/>
        </p:nvCxnSpPr>
        <p:spPr>
          <a:xfrm flipV="1">
            <a:off x="3406695" y="3221053"/>
            <a:ext cx="0" cy="1274159"/>
          </a:xfrm>
          <a:prstGeom prst="line">
            <a:avLst/>
          </a:prstGeom>
          <a:ln w="57150" cap="rnd">
            <a:solidFill>
              <a:srgbClr val="2673BF"/>
            </a:solidFill>
            <a:round/>
            <a:headEnd type="oval"/>
            <a:tailEnd w="sm"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DE38F70-D3C0-4769-8270-7422C0048366}"/>
                  </a:ext>
                </a:extLst>
              </p:cNvPr>
              <p:cNvSpPr txBox="1"/>
              <p:nvPr/>
            </p:nvSpPr>
            <p:spPr>
              <a:xfrm>
                <a:off x="219753" y="5898883"/>
                <a:ext cx="5700964" cy="454996"/>
              </a:xfrm>
              <a:prstGeom prst="rect">
                <a:avLst/>
              </a:prstGeom>
              <a:noFill/>
            </p:spPr>
            <p:txBody>
              <a:bodyPr wrap="square" rtlCol="0">
                <a:spAutoFit/>
              </a:bodyPr>
              <a:lstStyle/>
              <a:p>
                <a:r>
                  <a:rPr lang="en-US" sz="1600" dirty="0">
                    <a:solidFill>
                      <a:srgbClr val="2673BF"/>
                    </a:solidFill>
                  </a:rPr>
                  <a:t>Liquid Argon Electromagnetic Calorimeter </a:t>
                </a:r>
                <a14:m>
                  <m:oMath xmlns:m="http://schemas.openxmlformats.org/officeDocument/2006/math">
                    <m:f>
                      <m:fPr>
                        <m:ctrlPr>
                          <a:rPr lang="en-US" sz="1600" i="1">
                            <a:solidFill>
                              <a:srgbClr val="2673BF"/>
                            </a:solidFill>
                            <a:latin typeface="Cambria Math" panose="02040503050406030204" pitchFamily="18" charset="0"/>
                          </a:rPr>
                        </m:ctrlPr>
                      </m:fPr>
                      <m:num>
                        <m:sSub>
                          <m:sSubPr>
                            <m:ctrlPr>
                              <a:rPr lang="en-US" sz="1600" i="1">
                                <a:solidFill>
                                  <a:srgbClr val="2673BF"/>
                                </a:solidFill>
                                <a:latin typeface="Cambria Math" panose="02040503050406030204" pitchFamily="18" charset="0"/>
                              </a:rPr>
                            </m:ctrlPr>
                          </m:sSubPr>
                          <m:e>
                            <m:r>
                              <a:rPr lang="en-US" sz="1600" i="1">
                                <a:solidFill>
                                  <a:srgbClr val="2673BF"/>
                                </a:solidFill>
                                <a:latin typeface="Cambria Math" panose="02040503050406030204" pitchFamily="18" charset="0"/>
                              </a:rPr>
                              <m:t>𝜎</m:t>
                            </m:r>
                          </m:e>
                          <m:sub>
                            <m:r>
                              <a:rPr lang="en-US" sz="1600" i="1">
                                <a:solidFill>
                                  <a:srgbClr val="2673BF"/>
                                </a:solidFill>
                                <a:latin typeface="Cambria Math" panose="02040503050406030204" pitchFamily="18" charset="0"/>
                              </a:rPr>
                              <m:t>𝐸</m:t>
                            </m:r>
                          </m:sub>
                        </m:sSub>
                      </m:num>
                      <m:den>
                        <m:r>
                          <a:rPr lang="en-US" sz="1600" i="1">
                            <a:solidFill>
                              <a:srgbClr val="2673BF"/>
                            </a:solidFill>
                            <a:latin typeface="Cambria Math" panose="02040503050406030204" pitchFamily="18" charset="0"/>
                          </a:rPr>
                          <m:t>𝐸</m:t>
                        </m:r>
                      </m:den>
                    </m:f>
                    <m:r>
                      <a:rPr lang="en-US" sz="1600" i="1">
                        <a:solidFill>
                          <a:srgbClr val="2673BF"/>
                        </a:solidFill>
                        <a:latin typeface="Cambria Math" panose="02040503050406030204" pitchFamily="18" charset="0"/>
                      </a:rPr>
                      <m:t>~</m:t>
                    </m:r>
                    <m:f>
                      <m:fPr>
                        <m:ctrlPr>
                          <a:rPr lang="en-US" sz="1600" i="1">
                            <a:solidFill>
                              <a:srgbClr val="2673BF"/>
                            </a:solidFill>
                            <a:latin typeface="Cambria Math" panose="02040503050406030204" pitchFamily="18" charset="0"/>
                          </a:rPr>
                        </m:ctrlPr>
                      </m:fPr>
                      <m:num>
                        <m:r>
                          <a:rPr lang="en-US" sz="1600" i="1">
                            <a:solidFill>
                              <a:srgbClr val="2673BF"/>
                            </a:solidFill>
                            <a:latin typeface="Cambria Math" panose="02040503050406030204" pitchFamily="18" charset="0"/>
                          </a:rPr>
                          <m:t>1</m:t>
                        </m:r>
                      </m:num>
                      <m:den>
                        <m:rad>
                          <m:radPr>
                            <m:degHide m:val="on"/>
                            <m:ctrlPr>
                              <a:rPr lang="en-US" sz="1600" i="1">
                                <a:solidFill>
                                  <a:srgbClr val="2673BF"/>
                                </a:solidFill>
                                <a:latin typeface="Cambria Math" panose="02040503050406030204" pitchFamily="18" charset="0"/>
                              </a:rPr>
                            </m:ctrlPr>
                          </m:radPr>
                          <m:deg/>
                          <m:e>
                            <m:r>
                              <a:rPr lang="en-US" sz="1600" i="1">
                                <a:solidFill>
                                  <a:srgbClr val="2673BF"/>
                                </a:solidFill>
                                <a:latin typeface="Cambria Math" panose="02040503050406030204" pitchFamily="18" charset="0"/>
                              </a:rPr>
                              <m:t>𝐸</m:t>
                            </m:r>
                          </m:e>
                        </m:rad>
                      </m:den>
                    </m:f>
                  </m:oMath>
                </a14:m>
                <a:r>
                  <a:rPr lang="en-US" sz="1600" dirty="0">
                    <a:solidFill>
                      <a:srgbClr val="2673BF"/>
                    </a:solidFill>
                  </a:rPr>
                  <a:t> </a:t>
                </a:r>
              </a:p>
            </p:txBody>
          </p:sp>
        </mc:Choice>
        <mc:Fallback xmlns="">
          <p:sp>
            <p:nvSpPr>
              <p:cNvPr id="12" name="TextBox 11">
                <a:extLst>
                  <a:ext uri="{FF2B5EF4-FFF2-40B4-BE49-F238E27FC236}">
                    <a16:creationId xmlns:a16="http://schemas.microsoft.com/office/drawing/2014/main" id="{7DE38F70-D3C0-4769-8270-7422C0048366}"/>
                  </a:ext>
                </a:extLst>
              </p:cNvPr>
              <p:cNvSpPr txBox="1">
                <a:spLocks noRot="1" noChangeAspect="1" noMove="1" noResize="1" noEditPoints="1" noAdjustHandles="1" noChangeArrowheads="1" noChangeShapeType="1" noTextEdit="1"/>
              </p:cNvSpPr>
              <p:nvPr/>
            </p:nvSpPr>
            <p:spPr>
              <a:xfrm>
                <a:off x="219753" y="5898883"/>
                <a:ext cx="5700964" cy="454996"/>
              </a:xfrm>
              <a:prstGeom prst="rect">
                <a:avLst/>
              </a:prstGeom>
              <a:blipFill>
                <a:blip r:embed="rId3"/>
                <a:stretch>
                  <a:fillRect l="-535" b="-4054"/>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B316F831-A928-484C-B558-2F892CE1B5FE}"/>
              </a:ext>
            </a:extLst>
          </p:cNvPr>
          <p:cNvCxnSpPr>
            <a:cxnSpLocks/>
          </p:cNvCxnSpPr>
          <p:nvPr/>
        </p:nvCxnSpPr>
        <p:spPr>
          <a:xfrm flipH="1">
            <a:off x="2667000" y="4813300"/>
            <a:ext cx="1" cy="1091864"/>
          </a:xfrm>
          <a:prstGeom prst="line">
            <a:avLst/>
          </a:prstGeom>
          <a:ln w="57150" cap="rnd">
            <a:solidFill>
              <a:srgbClr val="2673BF"/>
            </a:solidFill>
            <a:round/>
            <a:headEnd type="oval"/>
            <a:tailEnd w="sm"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CA1D9CE-D6FC-4CB7-958E-18BF84643032}"/>
                  </a:ext>
                </a:extLst>
              </p:cNvPr>
              <p:cNvSpPr txBox="1"/>
              <p:nvPr/>
            </p:nvSpPr>
            <p:spPr>
              <a:xfrm>
                <a:off x="1696783" y="2778047"/>
                <a:ext cx="3486370" cy="461793"/>
              </a:xfrm>
              <a:prstGeom prst="rect">
                <a:avLst/>
              </a:prstGeom>
              <a:noFill/>
            </p:spPr>
            <p:txBody>
              <a:bodyPr wrap="square" rtlCol="0">
                <a:spAutoFit/>
              </a:bodyPr>
              <a:lstStyle/>
              <a:p>
                <a:pPr algn="ctr"/>
                <a:r>
                  <a:rPr lang="en-US" sz="1600" dirty="0">
                    <a:solidFill>
                      <a:srgbClr val="2673BF"/>
                    </a:solidFill>
                  </a:rPr>
                  <a:t>Inner Detector </a:t>
                </a:r>
                <a14:m>
                  <m:oMath xmlns:m="http://schemas.openxmlformats.org/officeDocument/2006/math">
                    <m:f>
                      <m:fPr>
                        <m:ctrlPr>
                          <a:rPr lang="en-US" sz="1600" i="1">
                            <a:solidFill>
                              <a:srgbClr val="2673BF"/>
                            </a:solidFill>
                            <a:latin typeface="Cambria Math" panose="02040503050406030204" pitchFamily="18" charset="0"/>
                          </a:rPr>
                        </m:ctrlPr>
                      </m:fPr>
                      <m:num>
                        <m:sSub>
                          <m:sSubPr>
                            <m:ctrlPr>
                              <a:rPr lang="en-US" sz="1600" i="1">
                                <a:solidFill>
                                  <a:srgbClr val="2673BF"/>
                                </a:solidFill>
                                <a:latin typeface="Cambria Math" panose="02040503050406030204" pitchFamily="18" charset="0"/>
                              </a:rPr>
                            </m:ctrlPr>
                          </m:sSubPr>
                          <m:e>
                            <m:r>
                              <a:rPr lang="en-US" sz="1600" i="1">
                                <a:solidFill>
                                  <a:srgbClr val="2673BF"/>
                                </a:solidFill>
                                <a:latin typeface="Cambria Math" panose="02040503050406030204" pitchFamily="18" charset="0"/>
                              </a:rPr>
                              <m:t>𝜎</m:t>
                            </m:r>
                          </m:e>
                          <m:sub>
                            <m:r>
                              <a:rPr lang="en-US" sz="1600" i="1">
                                <a:solidFill>
                                  <a:srgbClr val="2673BF"/>
                                </a:solidFill>
                                <a:latin typeface="Cambria Math" panose="02040503050406030204" pitchFamily="18" charset="0"/>
                              </a:rPr>
                              <m:t>𝑝𝑇</m:t>
                            </m:r>
                          </m:sub>
                        </m:sSub>
                      </m:num>
                      <m:den>
                        <m:r>
                          <a:rPr lang="en-US" sz="1600" i="1">
                            <a:solidFill>
                              <a:srgbClr val="2673BF"/>
                            </a:solidFill>
                            <a:latin typeface="Cambria Math" panose="02040503050406030204" pitchFamily="18" charset="0"/>
                          </a:rPr>
                          <m:t>𝑝𝑇</m:t>
                        </m:r>
                      </m:den>
                    </m:f>
                    <m:r>
                      <a:rPr lang="en-US" sz="1600" i="1">
                        <a:solidFill>
                          <a:srgbClr val="2673BF"/>
                        </a:solidFill>
                        <a:latin typeface="Cambria Math" panose="02040503050406030204" pitchFamily="18" charset="0"/>
                      </a:rPr>
                      <m:t> ~ </m:t>
                    </m:r>
                    <m:r>
                      <a:rPr lang="en-US" sz="1600" i="1">
                        <a:solidFill>
                          <a:srgbClr val="2673BF"/>
                        </a:solidFill>
                        <a:latin typeface="Cambria Math" panose="02040503050406030204" pitchFamily="18" charset="0"/>
                      </a:rPr>
                      <m:t>𝑝𝑇</m:t>
                    </m:r>
                  </m:oMath>
                </a14:m>
                <a:r>
                  <a:rPr lang="en-US" sz="1600" dirty="0">
                    <a:solidFill>
                      <a:srgbClr val="2673BF"/>
                    </a:solidFill>
                  </a:rPr>
                  <a:t>  </a:t>
                </a:r>
              </a:p>
            </p:txBody>
          </p:sp>
        </mc:Choice>
        <mc:Fallback xmlns="">
          <p:sp>
            <p:nvSpPr>
              <p:cNvPr id="14" name="TextBox 13">
                <a:extLst>
                  <a:ext uri="{FF2B5EF4-FFF2-40B4-BE49-F238E27FC236}">
                    <a16:creationId xmlns:a16="http://schemas.microsoft.com/office/drawing/2014/main" id="{2CA1D9CE-D6FC-4CB7-958E-18BF84643032}"/>
                  </a:ext>
                </a:extLst>
              </p:cNvPr>
              <p:cNvSpPr txBox="1">
                <a:spLocks noRot="1" noChangeAspect="1" noMove="1" noResize="1" noEditPoints="1" noAdjustHandles="1" noChangeArrowheads="1" noChangeShapeType="1" noTextEdit="1"/>
              </p:cNvSpPr>
              <p:nvPr/>
            </p:nvSpPr>
            <p:spPr>
              <a:xfrm>
                <a:off x="1696783" y="2778047"/>
                <a:ext cx="3486370" cy="461793"/>
              </a:xfrm>
              <a:prstGeom prst="rect">
                <a:avLst/>
              </a:prstGeom>
              <a:blipFill>
                <a:blip r:embed="rId4"/>
                <a:stretch>
                  <a:fillRect b="-5333"/>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D3C0E05B-F07B-4D86-9103-49EC73ECF3EC}"/>
              </a:ext>
            </a:extLst>
          </p:cNvPr>
          <p:cNvSpPr txBox="1"/>
          <p:nvPr/>
        </p:nvSpPr>
        <p:spPr>
          <a:xfrm>
            <a:off x="219753" y="1092156"/>
            <a:ext cx="6375699" cy="1477328"/>
          </a:xfrm>
          <a:prstGeom prst="rect">
            <a:avLst/>
          </a:prstGeom>
          <a:noFill/>
        </p:spPr>
        <p:txBody>
          <a:bodyPr wrap="square" rtlCol="0">
            <a:spAutoFit/>
          </a:bodyPr>
          <a:lstStyle/>
          <a:p>
            <a:r>
              <a:rPr lang="en-US" dirty="0"/>
              <a:t>For electrons, we have two independent measurements of their energies. </a:t>
            </a:r>
            <a:br>
              <a:rPr lang="en-US" dirty="0"/>
            </a:br>
            <a:r>
              <a:rPr lang="en-US" dirty="0"/>
              <a:t>One from Inner Detector and the Liquid Argon Calorimeter. Combining their measurements should yield a measurement with better accuracy and precision: Ep Combination</a:t>
            </a:r>
          </a:p>
        </p:txBody>
      </p:sp>
      <p:pic>
        <p:nvPicPr>
          <p:cNvPr id="19" name="Picture 18">
            <a:extLst>
              <a:ext uri="{FF2B5EF4-FFF2-40B4-BE49-F238E27FC236}">
                <a16:creationId xmlns:a16="http://schemas.microsoft.com/office/drawing/2014/main" id="{680A6AB0-F7E5-4CAC-BF43-316AA3462143}"/>
              </a:ext>
            </a:extLst>
          </p:cNvPr>
          <p:cNvPicPr>
            <a:picLocks noChangeAspect="1"/>
          </p:cNvPicPr>
          <p:nvPr/>
        </p:nvPicPr>
        <p:blipFill rotWithShape="1">
          <a:blip r:embed="rId5">
            <a:extLst>
              <a:ext uri="{28A0092B-C50C-407E-A947-70E740481C1C}">
                <a14:useLocalDpi xmlns:a14="http://schemas.microsoft.com/office/drawing/2010/main" val="0"/>
              </a:ext>
            </a:extLst>
          </a:blip>
          <a:srcRect l="3635" r="3053"/>
          <a:stretch/>
        </p:blipFill>
        <p:spPr>
          <a:xfrm>
            <a:off x="6926108" y="1429401"/>
            <a:ext cx="5037292" cy="42562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29135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2B3FCA2-98C7-4347-9486-831D4FBD18DA}"/>
              </a:ext>
            </a:extLst>
          </p:cNvPr>
          <p:cNvPicPr>
            <a:picLocks noChangeAspect="1"/>
          </p:cNvPicPr>
          <p:nvPr/>
        </p:nvPicPr>
        <p:blipFill rotWithShape="1">
          <a:blip r:embed="rId2">
            <a:extLst>
              <a:ext uri="{28A0092B-C50C-407E-A947-70E740481C1C}">
                <a14:useLocalDpi xmlns:a14="http://schemas.microsoft.com/office/drawing/2010/main" val="0"/>
              </a:ext>
            </a:extLst>
          </a:blip>
          <a:srcRect t="2164" r="2535" b="40084"/>
          <a:stretch/>
        </p:blipFill>
        <p:spPr>
          <a:xfrm>
            <a:off x="254355" y="1231121"/>
            <a:ext cx="7016884" cy="2338755"/>
          </a:xfrm>
          <a:prstGeom prst="rect">
            <a:avLst/>
          </a:prstGeom>
        </p:spPr>
      </p:pic>
      <p:pic>
        <p:nvPicPr>
          <p:cNvPr id="8" name="Picture 7">
            <a:extLst>
              <a:ext uri="{FF2B5EF4-FFF2-40B4-BE49-F238E27FC236}">
                <a16:creationId xmlns:a16="http://schemas.microsoft.com/office/drawing/2014/main" id="{ABC6E656-CB22-44B2-8D5E-981E2C1086D6}"/>
              </a:ext>
            </a:extLst>
          </p:cNvPr>
          <p:cNvPicPr>
            <a:picLocks noChangeAspect="1"/>
          </p:cNvPicPr>
          <p:nvPr/>
        </p:nvPicPr>
        <p:blipFill rotWithShape="1">
          <a:blip r:embed="rId3"/>
          <a:srcRect l="-5570" r="35717"/>
          <a:stretch/>
        </p:blipFill>
        <p:spPr>
          <a:xfrm>
            <a:off x="1" y="3614656"/>
            <a:ext cx="4764226" cy="2827419"/>
          </a:xfrm>
          <a:prstGeom prst="rect">
            <a:avLst/>
          </a:prstGeom>
        </p:spPr>
      </p:pic>
      <p:sp>
        <p:nvSpPr>
          <p:cNvPr id="3" name="Title 2">
            <a:extLst>
              <a:ext uri="{FF2B5EF4-FFF2-40B4-BE49-F238E27FC236}">
                <a16:creationId xmlns:a16="http://schemas.microsoft.com/office/drawing/2014/main" id="{B8D3135A-7315-43F4-B361-832E5F8BE1F8}"/>
              </a:ext>
            </a:extLst>
          </p:cNvPr>
          <p:cNvSpPr>
            <a:spLocks noGrp="1"/>
          </p:cNvSpPr>
          <p:nvPr>
            <p:ph type="title"/>
          </p:nvPr>
        </p:nvSpPr>
        <p:spPr/>
        <p:txBody>
          <a:bodyPr/>
          <a:lstStyle/>
          <a:p>
            <a:r>
              <a:rPr lang="en-US" dirty="0"/>
              <a:t>Combination via Maximum Likelihood Method</a:t>
            </a:r>
          </a:p>
        </p:txBody>
      </p:sp>
      <p:sp>
        <p:nvSpPr>
          <p:cNvPr id="4" name="Date Placeholder 3">
            <a:extLst>
              <a:ext uri="{FF2B5EF4-FFF2-40B4-BE49-F238E27FC236}">
                <a16:creationId xmlns:a16="http://schemas.microsoft.com/office/drawing/2014/main" id="{36D2E337-C67D-412F-A930-5B94FEFD86F4}"/>
              </a:ext>
            </a:extLst>
          </p:cNvPr>
          <p:cNvSpPr>
            <a:spLocks noGrp="1"/>
          </p:cNvSpPr>
          <p:nvPr>
            <p:ph type="dt" sz="half" idx="10"/>
          </p:nvPr>
        </p:nvSpPr>
        <p:spPr/>
        <p:txBody>
          <a:bodyPr/>
          <a:lstStyle/>
          <a:p>
            <a:r>
              <a:rPr lang="en-US"/>
              <a:t>February 19, 2018</a:t>
            </a:r>
            <a:endParaRPr lang="en-US" dirty="0"/>
          </a:p>
        </p:txBody>
      </p:sp>
      <p:sp>
        <p:nvSpPr>
          <p:cNvPr id="5" name="Footer Placeholder 4">
            <a:extLst>
              <a:ext uri="{FF2B5EF4-FFF2-40B4-BE49-F238E27FC236}">
                <a16:creationId xmlns:a16="http://schemas.microsoft.com/office/drawing/2014/main" id="{FDBB5F19-76FA-4410-AE62-DAE78B5D07F3}"/>
              </a:ext>
            </a:extLst>
          </p:cNvPr>
          <p:cNvSpPr>
            <a:spLocks noGrp="1"/>
          </p:cNvSpPr>
          <p:nvPr>
            <p:ph type="ftr" sz="quarter" idx="11"/>
          </p:nvPr>
        </p:nvSpPr>
        <p:spPr/>
        <p:txBody>
          <a:bodyPr/>
          <a:lstStyle/>
          <a:p>
            <a:r>
              <a:rPr lang="en-US"/>
              <a:t>Wright Lab Update</a:t>
            </a:r>
            <a:endParaRPr lang="en-US" dirty="0"/>
          </a:p>
        </p:txBody>
      </p:sp>
      <p:sp>
        <p:nvSpPr>
          <p:cNvPr id="6" name="Slide Number Placeholder 5">
            <a:extLst>
              <a:ext uri="{FF2B5EF4-FFF2-40B4-BE49-F238E27FC236}">
                <a16:creationId xmlns:a16="http://schemas.microsoft.com/office/drawing/2014/main" id="{2707C187-3BB1-4258-BC80-2D560E762200}"/>
              </a:ext>
            </a:extLst>
          </p:cNvPr>
          <p:cNvSpPr>
            <a:spLocks noGrp="1"/>
          </p:cNvSpPr>
          <p:nvPr>
            <p:ph type="sldNum" sz="quarter" idx="12"/>
          </p:nvPr>
        </p:nvSpPr>
        <p:spPr/>
        <p:txBody>
          <a:bodyPr/>
          <a:lstStyle/>
          <a:p>
            <a:fld id="{2A148E31-156F-4238-93BA-5133D20368C8}" type="slidenum">
              <a:rPr lang="en-US" smtClean="0"/>
              <a:pPr/>
              <a:t>5</a:t>
            </a:fld>
            <a:endParaRPr lang="en-US" dirty="0"/>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91055167-0B83-4955-9F06-9FBB030E9202}"/>
                  </a:ext>
                </a:extLst>
              </p:cNvPr>
              <p:cNvSpPr/>
              <p:nvPr/>
            </p:nvSpPr>
            <p:spPr>
              <a:xfrm>
                <a:off x="254354" y="852803"/>
                <a:ext cx="10506075" cy="397738"/>
              </a:xfrm>
              <a:prstGeom prst="rect">
                <a:avLst/>
              </a:prstGeom>
            </p:spPr>
            <p:txBody>
              <a:bodyPr wrap="square">
                <a:spAutoFit/>
              </a:bodyPr>
              <a:lstStyle/>
              <a:p>
                <a:r>
                  <a:rPr lang="en-US" dirty="0"/>
                  <a:t>Determine distribution of </a:t>
                </a:r>
                <a14:m>
                  <m:oMath xmlns:m="http://schemas.openxmlformats.org/officeDocument/2006/math">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𝑇</m:t>
                            </m:r>
                          </m:sub>
                        </m:sSub>
                      </m:e>
                      <m:sub>
                        <m:r>
                          <a:rPr lang="en-US" i="1">
                            <a:latin typeface="Cambria Math" panose="02040503050406030204" pitchFamily="18" charset="0"/>
                          </a:rPr>
                          <m:t>𝑚𝑒𝑎𝑠𝑢𝑟𝑒𝑑</m:t>
                        </m:r>
                      </m:sub>
                    </m:sSub>
                    <m:r>
                      <a:rPr lang="en-US" i="1">
                        <a:latin typeface="Cambria Math" panose="02040503050406030204" pitchFamily="18" charset="0"/>
                      </a:rPr>
                      <m:t> /</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𝑇</m:t>
                            </m:r>
                          </m:sub>
                        </m:sSub>
                      </m:e>
                      <m:sub>
                        <m:r>
                          <a:rPr lang="en-US" i="1">
                            <a:latin typeface="Cambria Math" panose="02040503050406030204" pitchFamily="18" charset="0"/>
                          </a:rPr>
                          <m:t>𝑡𝑟𝑢𝑒</m:t>
                        </m:r>
                      </m:sub>
                    </m:sSub>
                  </m:oMath>
                </a14:m>
                <a:r>
                  <a:rPr lang="en-US" dirty="0"/>
                  <a:t> ratio and interpret as probability density function</a:t>
                </a:r>
              </a:p>
            </p:txBody>
          </p:sp>
        </mc:Choice>
        <mc:Fallback xmlns="">
          <p:sp>
            <p:nvSpPr>
              <p:cNvPr id="12" name="Rectangle 11">
                <a:extLst>
                  <a:ext uri="{FF2B5EF4-FFF2-40B4-BE49-F238E27FC236}">
                    <a16:creationId xmlns:a16="http://schemas.microsoft.com/office/drawing/2014/main" id="{91055167-0B83-4955-9F06-9FBB030E9202}"/>
                  </a:ext>
                </a:extLst>
              </p:cNvPr>
              <p:cNvSpPr>
                <a:spLocks noRot="1" noChangeAspect="1" noMove="1" noResize="1" noEditPoints="1" noAdjustHandles="1" noChangeArrowheads="1" noChangeShapeType="1" noTextEdit="1"/>
              </p:cNvSpPr>
              <p:nvPr/>
            </p:nvSpPr>
            <p:spPr>
              <a:xfrm>
                <a:off x="254354" y="852803"/>
                <a:ext cx="10506075" cy="397738"/>
              </a:xfrm>
              <a:prstGeom prst="rect">
                <a:avLst/>
              </a:prstGeom>
              <a:blipFill>
                <a:blip r:embed="rId4"/>
                <a:stretch>
                  <a:fillRect l="-522" t="-7692" b="-18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27AC81A-40EE-4104-BD92-C7AB94426D67}"/>
                  </a:ext>
                </a:extLst>
              </p:cNvPr>
              <p:cNvSpPr txBox="1"/>
              <p:nvPr/>
            </p:nvSpPr>
            <p:spPr>
              <a:xfrm>
                <a:off x="7166767" y="1765238"/>
                <a:ext cx="4947766" cy="1095043"/>
              </a:xfrm>
              <a:prstGeom prst="rect">
                <a:avLst/>
              </a:prstGeom>
              <a:noFill/>
            </p:spPr>
            <p:txBody>
              <a:bodyPr wrap="square" rtlCol="0">
                <a:spAutoFit/>
              </a:bodyPr>
              <a:lstStyle/>
              <a:p>
                <a:pPr algn="ctr">
                  <a:spcAft>
                    <a:spcPts val="600"/>
                  </a:spcAft>
                </a:pPr>
                <a:r>
                  <a:rPr lang="en-US" dirty="0"/>
                  <a:t>Fit Crystal Ball + Gaussian to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𝑇</m:t>
                                </m:r>
                              </m:sub>
                            </m:sSub>
                          </m:e>
                          <m:sub>
                            <m:r>
                              <a:rPr lang="en-US" i="1">
                                <a:latin typeface="Cambria Math" panose="02040503050406030204" pitchFamily="18" charset="0"/>
                              </a:rPr>
                              <m:t>𝑚𝑒𝑎𝑠𝑢𝑟𝑒𝑑</m:t>
                            </m:r>
                          </m:sub>
                        </m:sSub>
                      </m:num>
                      <m:den>
                        <m:r>
                          <a:rPr lang="en-US" i="1">
                            <a:latin typeface="Cambria Math" panose="02040503050406030204" pitchFamily="18" charset="0"/>
                          </a:rPr>
                          <m:t>𝑝</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𝑡𝑟𝑢𝑒</m:t>
                            </m:r>
                          </m:sub>
                        </m:sSub>
                      </m:den>
                    </m:f>
                  </m:oMath>
                </a14:m>
                <a:r>
                  <a:rPr lang="en-US" dirty="0"/>
                  <a:t> ratio:</a:t>
                </a:r>
              </a:p>
              <a:p>
                <a:pPr algn="ctr">
                  <a:spcAft>
                    <a:spcPts val="600"/>
                  </a:spcAft>
                </a:pPr>
                <a:r>
                  <a:rPr lang="en-US" dirty="0"/>
                  <a:t> </a:t>
                </a:r>
                <a14:m>
                  <m:oMath xmlns:m="http://schemas.openxmlformats.org/officeDocument/2006/math">
                    <m:r>
                      <a:rPr lang="en-US" b="0" i="1" smtClean="0">
                        <a:latin typeface="Cambria Math" panose="02040503050406030204" pitchFamily="18" charset="0"/>
                      </a:rPr>
                      <m:t>𝐶𝐺</m:t>
                    </m:r>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𝑇</m:t>
                                    </m:r>
                                  </m:sub>
                                </m:sSub>
                              </m:e>
                              <m:sub>
                                <m:r>
                                  <a:rPr lang="en-US" i="1">
                                    <a:latin typeface="Cambria Math" panose="02040503050406030204" pitchFamily="18" charset="0"/>
                                  </a:rPr>
                                  <m:t>𝑚𝑒𝑎𝑠𝑢𝑟𝑒𝑑</m:t>
                                </m:r>
                              </m:sub>
                            </m:sSub>
                          </m:num>
                          <m:den>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𝑇</m:t>
                                    </m:r>
                                  </m:sub>
                                </m:sSub>
                              </m:e>
                              <m:sub>
                                <m:r>
                                  <a:rPr lang="en-US" i="1">
                                    <a:latin typeface="Cambria Math" panose="02040503050406030204" pitchFamily="18" charset="0"/>
                                  </a:rPr>
                                  <m:t>𝑡𝑟𝑢𝑒</m:t>
                                </m:r>
                              </m:sub>
                            </m:sSub>
                          </m:den>
                        </m:f>
                      </m:e>
                    </m:d>
                  </m:oMath>
                </a14:m>
                <a:endParaRPr lang="en-US" dirty="0"/>
              </a:p>
            </p:txBody>
          </p:sp>
        </mc:Choice>
        <mc:Fallback xmlns="">
          <p:sp>
            <p:nvSpPr>
              <p:cNvPr id="13" name="TextBox 12">
                <a:extLst>
                  <a:ext uri="{FF2B5EF4-FFF2-40B4-BE49-F238E27FC236}">
                    <a16:creationId xmlns:a16="http://schemas.microsoft.com/office/drawing/2014/main" id="{627AC81A-40EE-4104-BD92-C7AB94426D67}"/>
                  </a:ext>
                </a:extLst>
              </p:cNvPr>
              <p:cNvSpPr txBox="1">
                <a:spLocks noRot="1" noChangeAspect="1" noMove="1" noResize="1" noEditPoints="1" noAdjustHandles="1" noChangeArrowheads="1" noChangeShapeType="1" noTextEdit="1"/>
              </p:cNvSpPr>
              <p:nvPr/>
            </p:nvSpPr>
            <p:spPr>
              <a:xfrm>
                <a:off x="7166767" y="1765238"/>
                <a:ext cx="4947766" cy="109504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CDC2A19-4529-4F67-9A61-C897D0F3CAEC}"/>
                  </a:ext>
                </a:extLst>
              </p:cNvPr>
              <p:cNvSpPr txBox="1"/>
              <p:nvPr/>
            </p:nvSpPr>
            <p:spPr>
              <a:xfrm>
                <a:off x="6412189" y="3660493"/>
                <a:ext cx="5814255" cy="1651542"/>
              </a:xfrm>
              <a:prstGeom prst="rect">
                <a:avLst/>
              </a:prstGeom>
              <a:noFill/>
            </p:spPr>
            <p:txBody>
              <a:bodyPr wrap="square" rtlCol="0">
                <a:spAutoFit/>
              </a:bodyPr>
              <a:lstStyle/>
              <a:p>
                <a:pPr>
                  <a:spcAft>
                    <a:spcPts val="600"/>
                  </a:spcAft>
                </a:pPr>
                <a:r>
                  <a:rPr lang="en-US" dirty="0"/>
                  <a:t>For given </a:t>
                </a:r>
                <a14:m>
                  <m:oMath xmlns:m="http://schemas.openxmlformats.org/officeDocument/2006/math">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𝑇</m:t>
                            </m:r>
                          </m:sub>
                        </m:sSub>
                      </m:e>
                      <m:sub>
                        <m:r>
                          <a:rPr lang="en-US" i="1">
                            <a:latin typeface="Cambria Math" panose="02040503050406030204" pitchFamily="18" charset="0"/>
                          </a:rPr>
                          <m:t>𝑡𝑟𝑎𝑐𝑘𝑒𝑟</m:t>
                        </m:r>
                      </m:sub>
                    </m:sSub>
                  </m:oMath>
                </a14:m>
                <a:r>
                  <a:rPr lang="en-US" dirty="0"/>
                  <a:t> and </a:t>
                </a:r>
                <a14:m>
                  <m:oMath xmlns:m="http://schemas.openxmlformats.org/officeDocument/2006/math">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𝑇</m:t>
                            </m:r>
                          </m:sub>
                        </m:sSub>
                      </m:e>
                      <m:sub>
                        <m:r>
                          <a:rPr lang="en-US" i="1">
                            <a:latin typeface="Cambria Math" panose="02040503050406030204" pitchFamily="18" charset="0"/>
                          </a:rPr>
                          <m:t>𝑐𝑎𝑙𝑜𝑟𝑖𝑚𝑒𝑡𝑒𝑟</m:t>
                        </m:r>
                      </m:sub>
                    </m:sSub>
                  </m:oMath>
                </a14:m>
                <a:r>
                  <a:rPr lang="en-US" dirty="0"/>
                  <a:t> the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𝑇</m:t>
                        </m:r>
                      </m:sub>
                    </m:sSub>
                  </m:oMath>
                </a14:m>
                <a:r>
                  <a:rPr lang="en-US" dirty="0"/>
                  <a:t> that maximizes </a:t>
                </a:r>
              </a:p>
              <a:p>
                <a:pPr algn="ctr">
                  <a:spcAft>
                    <a:spcPts val="600"/>
                  </a:spcAft>
                </a:pPr>
                <a14:m>
                  <m:oMath xmlns:m="http://schemas.openxmlformats.org/officeDocument/2006/math">
                    <m:r>
                      <a:rPr lang="en-US" i="1">
                        <a:latin typeface="Cambria Math" panose="02040503050406030204" pitchFamily="18" charset="0"/>
                      </a:rPr>
                      <m:t>𝐶</m:t>
                    </m:r>
                    <m:r>
                      <a:rPr lang="en-US" b="0" i="1" smtClean="0">
                        <a:latin typeface="Cambria Math" panose="02040503050406030204" pitchFamily="18" charset="0"/>
                      </a:rPr>
                      <m:t>𝐺</m:t>
                    </m:r>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𝑇</m:t>
                                    </m:r>
                                  </m:sub>
                                </m:sSub>
                              </m:e>
                              <m:sub>
                                <m:r>
                                  <a:rPr lang="en-US" i="1">
                                    <a:latin typeface="Cambria Math" panose="02040503050406030204" pitchFamily="18" charset="0"/>
                                  </a:rPr>
                                  <m:t>𝑡𝑟𝑎𝑐𝑘𝑒𝑟</m:t>
                                </m:r>
                              </m:sub>
                            </m:sSub>
                          </m:num>
                          <m:den>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𝑇</m:t>
                                </m:r>
                              </m:sub>
                            </m:sSub>
                          </m:den>
                        </m:f>
                      </m:e>
                    </m:d>
                    <m:r>
                      <a:rPr lang="en-US" b="0" i="1" smtClean="0">
                        <a:latin typeface="Cambria Math" panose="02040503050406030204" pitchFamily="18" charset="0"/>
                      </a:rPr>
                      <m:t>⋅</m:t>
                    </m:r>
                    <m:r>
                      <a:rPr lang="en-US" i="1">
                        <a:latin typeface="Cambria Math" panose="02040503050406030204" pitchFamily="18" charset="0"/>
                      </a:rPr>
                      <m:t>𝐶</m:t>
                    </m:r>
                    <m:r>
                      <a:rPr lang="en-US" b="0" i="1" smtClean="0">
                        <a:latin typeface="Cambria Math" panose="02040503050406030204" pitchFamily="18" charset="0"/>
                      </a:rPr>
                      <m:t>𝐺</m:t>
                    </m:r>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𝑇</m:t>
                                    </m:r>
                                  </m:sub>
                                </m:sSub>
                              </m:e>
                              <m:sub>
                                <m:r>
                                  <a:rPr lang="en-US" i="1">
                                    <a:latin typeface="Cambria Math" panose="02040503050406030204" pitchFamily="18" charset="0"/>
                                  </a:rPr>
                                  <m:t>𝑐𝑎𝑙𝑜𝑟𝑖𝑚𝑒𝑡𝑒𝑟</m:t>
                                </m:r>
                              </m:sub>
                            </m:sSub>
                          </m:num>
                          <m:den>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𝑇</m:t>
                                </m:r>
                              </m:sub>
                            </m:sSub>
                          </m:den>
                        </m:f>
                      </m:e>
                    </m:d>
                  </m:oMath>
                </a14:m>
                <a:r>
                  <a:rPr lang="en-US" dirty="0"/>
                  <a:t> </a:t>
                </a:r>
              </a:p>
              <a:p>
                <a:pPr>
                  <a:spcAft>
                    <a:spcPts val="600"/>
                  </a:spcAft>
                </a:pPr>
                <a:r>
                  <a:rPr lang="en-US" dirty="0"/>
                  <a:t>is the most likely to be the true value. </a:t>
                </a:r>
              </a:p>
              <a:p>
                <a:pPr>
                  <a:spcAft>
                    <a:spcPts val="600"/>
                  </a:spcAft>
                </a:pPr>
                <a:r>
                  <a:rPr lang="en-US" dirty="0"/>
                  <a:t>Use this as the </a:t>
                </a:r>
                <a14:m>
                  <m:oMath xmlns:m="http://schemas.openxmlformats.org/officeDocument/2006/math">
                    <m:sSub>
                      <m:sSubPr>
                        <m:ctrlPr>
                          <a:rPr lang="en-US" b="0" i="1" smtClean="0">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𝑇</m:t>
                            </m:r>
                          </m:sub>
                        </m:sSub>
                      </m:e>
                      <m:sub>
                        <m:r>
                          <a:rPr lang="en-US" b="0" i="1" smtClean="0">
                            <a:latin typeface="Cambria Math" panose="02040503050406030204" pitchFamily="18" charset="0"/>
                          </a:rPr>
                          <m:t>𝑐𝑜𝑚𝑏𝑖𝑛𝑒𝑑</m:t>
                        </m:r>
                      </m:sub>
                    </m:sSub>
                  </m:oMath>
                </a14:m>
                <a:endParaRPr lang="en-US" dirty="0"/>
              </a:p>
            </p:txBody>
          </p:sp>
        </mc:Choice>
        <mc:Fallback xmlns="">
          <p:sp>
            <p:nvSpPr>
              <p:cNvPr id="14" name="TextBox 13">
                <a:extLst>
                  <a:ext uri="{FF2B5EF4-FFF2-40B4-BE49-F238E27FC236}">
                    <a16:creationId xmlns:a16="http://schemas.microsoft.com/office/drawing/2014/main" id="{BCDC2A19-4529-4F67-9A61-C897D0F3CAEC}"/>
                  </a:ext>
                </a:extLst>
              </p:cNvPr>
              <p:cNvSpPr txBox="1">
                <a:spLocks noRot="1" noChangeAspect="1" noMove="1" noResize="1" noEditPoints="1" noAdjustHandles="1" noChangeArrowheads="1" noChangeShapeType="1" noTextEdit="1"/>
              </p:cNvSpPr>
              <p:nvPr/>
            </p:nvSpPr>
            <p:spPr>
              <a:xfrm>
                <a:off x="6412189" y="3660493"/>
                <a:ext cx="5814255" cy="1651542"/>
              </a:xfrm>
              <a:prstGeom prst="rect">
                <a:avLst/>
              </a:prstGeom>
              <a:blipFill>
                <a:blip r:embed="rId6"/>
                <a:stretch>
                  <a:fillRect l="-943" t="-1476" r="-1258" b="-3321"/>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B533E032-16AD-4E24-9DB7-44F05F1E0B51}"/>
              </a:ext>
            </a:extLst>
          </p:cNvPr>
          <p:cNvSpPr/>
          <p:nvPr/>
        </p:nvSpPr>
        <p:spPr>
          <a:xfrm>
            <a:off x="3462685" y="3948193"/>
            <a:ext cx="2915060" cy="1953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5121114A-6150-44A2-80EF-CF0B55D48C01}"/>
              </a:ext>
            </a:extLst>
          </p:cNvPr>
          <p:cNvGrpSpPr/>
          <p:nvPr/>
        </p:nvGrpSpPr>
        <p:grpSpPr>
          <a:xfrm>
            <a:off x="3390430" y="3794556"/>
            <a:ext cx="3252154" cy="2260793"/>
            <a:chOff x="8224487" y="3096027"/>
            <a:chExt cx="3252154" cy="2260793"/>
          </a:xfrm>
        </p:grpSpPr>
        <p:pic>
          <p:nvPicPr>
            <p:cNvPr id="17" name="Picture 16">
              <a:extLst>
                <a:ext uri="{FF2B5EF4-FFF2-40B4-BE49-F238E27FC236}">
                  <a16:creationId xmlns:a16="http://schemas.microsoft.com/office/drawing/2014/main" id="{F7655A74-BA61-451F-A321-93DDB290FA3D}"/>
                </a:ext>
              </a:extLst>
            </p:cNvPr>
            <p:cNvPicPr>
              <a:picLocks noChangeAspect="1"/>
            </p:cNvPicPr>
            <p:nvPr/>
          </p:nvPicPr>
          <p:blipFill rotWithShape="1">
            <a:blip r:embed="rId3"/>
            <a:srcRect l="70460" t="40701" r="331" b="41028"/>
            <a:stretch/>
          </p:blipFill>
          <p:spPr>
            <a:xfrm>
              <a:off x="8307966" y="3882373"/>
              <a:ext cx="2357868" cy="611484"/>
            </a:xfrm>
            <a:prstGeom prst="rect">
              <a:avLst/>
            </a:prstGeom>
          </p:spPr>
        </p:pic>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CFCECF39-0524-464B-9D17-845A4ED9480A}"/>
                    </a:ext>
                  </a:extLst>
                </p:cNvPr>
                <p:cNvSpPr/>
                <p:nvPr/>
              </p:nvSpPr>
              <p:spPr>
                <a:xfrm>
                  <a:off x="8224487" y="3096027"/>
                  <a:ext cx="1406860" cy="5763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2673BF"/>
                            </a:solidFill>
                            <a:latin typeface="Cambria Math" panose="02040503050406030204" pitchFamily="18" charset="0"/>
                          </a:rPr>
                          <m:t>𝑪𝑮</m:t>
                        </m:r>
                        <m:d>
                          <m:dPr>
                            <m:ctrlPr>
                              <a:rPr lang="en-US" sz="1400" b="1" i="1">
                                <a:solidFill>
                                  <a:srgbClr val="2673BF"/>
                                </a:solidFill>
                                <a:latin typeface="Cambria Math" panose="02040503050406030204" pitchFamily="18" charset="0"/>
                              </a:rPr>
                            </m:ctrlPr>
                          </m:dPr>
                          <m:e>
                            <m:f>
                              <m:fPr>
                                <m:ctrlPr>
                                  <a:rPr lang="en-US" sz="1400" b="1" i="1">
                                    <a:solidFill>
                                      <a:srgbClr val="2673BF"/>
                                    </a:solidFill>
                                    <a:latin typeface="Cambria Math" panose="02040503050406030204" pitchFamily="18" charset="0"/>
                                  </a:rPr>
                                </m:ctrlPr>
                              </m:fPr>
                              <m:num>
                                <m:sSub>
                                  <m:sSubPr>
                                    <m:ctrlPr>
                                      <a:rPr lang="en-US" sz="1400" b="1" i="1">
                                        <a:solidFill>
                                          <a:srgbClr val="2673BF"/>
                                        </a:solidFill>
                                        <a:latin typeface="Cambria Math" panose="02040503050406030204" pitchFamily="18" charset="0"/>
                                      </a:rPr>
                                    </m:ctrlPr>
                                  </m:sSubPr>
                                  <m:e>
                                    <m:sSub>
                                      <m:sSubPr>
                                        <m:ctrlPr>
                                          <a:rPr lang="en-US" sz="1400" b="1" i="1">
                                            <a:solidFill>
                                              <a:srgbClr val="2673BF"/>
                                            </a:solidFill>
                                            <a:latin typeface="Cambria Math" panose="02040503050406030204" pitchFamily="18" charset="0"/>
                                          </a:rPr>
                                        </m:ctrlPr>
                                      </m:sSubPr>
                                      <m:e>
                                        <m:r>
                                          <a:rPr lang="en-US" sz="1400" b="1" i="1">
                                            <a:solidFill>
                                              <a:srgbClr val="2673BF"/>
                                            </a:solidFill>
                                            <a:latin typeface="Cambria Math" panose="02040503050406030204" pitchFamily="18" charset="0"/>
                                          </a:rPr>
                                          <m:t>𝒑</m:t>
                                        </m:r>
                                      </m:e>
                                      <m:sub>
                                        <m:r>
                                          <a:rPr lang="en-US" sz="1400" b="1" i="1">
                                            <a:solidFill>
                                              <a:srgbClr val="2673BF"/>
                                            </a:solidFill>
                                            <a:latin typeface="Cambria Math" panose="02040503050406030204" pitchFamily="18" charset="0"/>
                                          </a:rPr>
                                          <m:t>𝑻</m:t>
                                        </m:r>
                                      </m:sub>
                                    </m:sSub>
                                  </m:e>
                                  <m:sub>
                                    <m:r>
                                      <a:rPr lang="en-US" sz="1400" b="1" i="1">
                                        <a:solidFill>
                                          <a:srgbClr val="2673BF"/>
                                        </a:solidFill>
                                        <a:latin typeface="Cambria Math" panose="02040503050406030204" pitchFamily="18" charset="0"/>
                                      </a:rPr>
                                      <m:t>𝒕𝒓𝒂𝒄𝒌𝒆𝒓</m:t>
                                    </m:r>
                                  </m:sub>
                                </m:sSub>
                              </m:num>
                              <m:den>
                                <m:sSub>
                                  <m:sSubPr>
                                    <m:ctrlPr>
                                      <a:rPr lang="en-US" sz="1400" b="1" i="1">
                                        <a:solidFill>
                                          <a:srgbClr val="2673BF"/>
                                        </a:solidFill>
                                        <a:latin typeface="Cambria Math" panose="02040503050406030204" pitchFamily="18" charset="0"/>
                                      </a:rPr>
                                    </m:ctrlPr>
                                  </m:sSubPr>
                                  <m:e>
                                    <m:r>
                                      <a:rPr lang="en-US" sz="1400" b="1" i="1">
                                        <a:solidFill>
                                          <a:srgbClr val="2673BF"/>
                                        </a:solidFill>
                                        <a:latin typeface="Cambria Math" panose="02040503050406030204" pitchFamily="18" charset="0"/>
                                      </a:rPr>
                                      <m:t>𝒑</m:t>
                                    </m:r>
                                  </m:e>
                                  <m:sub>
                                    <m:r>
                                      <a:rPr lang="en-US" sz="1400" b="1" i="1">
                                        <a:solidFill>
                                          <a:srgbClr val="2673BF"/>
                                        </a:solidFill>
                                        <a:latin typeface="Cambria Math" panose="02040503050406030204" pitchFamily="18" charset="0"/>
                                      </a:rPr>
                                      <m:t>𝑻</m:t>
                                    </m:r>
                                  </m:sub>
                                </m:sSub>
                              </m:den>
                            </m:f>
                          </m:e>
                        </m:d>
                      </m:oMath>
                    </m:oMathPara>
                  </a14:m>
                  <a:endParaRPr lang="en-US" sz="1400" b="1" dirty="0">
                    <a:solidFill>
                      <a:srgbClr val="2673BF"/>
                    </a:solidFill>
                  </a:endParaRPr>
                </a:p>
              </p:txBody>
            </p:sp>
          </mc:Choice>
          <mc:Fallback xmlns="">
            <p:sp>
              <p:nvSpPr>
                <p:cNvPr id="18" name="Rectangle 17">
                  <a:extLst>
                    <a:ext uri="{FF2B5EF4-FFF2-40B4-BE49-F238E27FC236}">
                      <a16:creationId xmlns:a16="http://schemas.microsoft.com/office/drawing/2014/main" id="{CFCECF39-0524-464B-9D17-845A4ED9480A}"/>
                    </a:ext>
                  </a:extLst>
                </p:cNvPr>
                <p:cNvSpPr>
                  <a:spLocks noRot="1" noChangeAspect="1" noMove="1" noResize="1" noEditPoints="1" noAdjustHandles="1" noChangeArrowheads="1" noChangeShapeType="1" noTextEdit="1"/>
                </p:cNvSpPr>
                <p:nvPr/>
              </p:nvSpPr>
              <p:spPr>
                <a:xfrm>
                  <a:off x="8224487" y="3096027"/>
                  <a:ext cx="1406860" cy="57637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C2251933-338C-4355-808A-D4FFAEAD72E6}"/>
                    </a:ext>
                  </a:extLst>
                </p:cNvPr>
                <p:cNvSpPr/>
                <p:nvPr/>
              </p:nvSpPr>
              <p:spPr>
                <a:xfrm>
                  <a:off x="8471266" y="4780444"/>
                  <a:ext cx="3005375" cy="5763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2673BF"/>
                            </a:solidFill>
                            <a:latin typeface="Cambria Math" panose="02040503050406030204" pitchFamily="18" charset="0"/>
                          </a:rPr>
                          <m:t>𝑪𝑮</m:t>
                        </m:r>
                        <m:d>
                          <m:dPr>
                            <m:ctrlPr>
                              <a:rPr lang="en-US" sz="1400" b="1" i="1">
                                <a:solidFill>
                                  <a:srgbClr val="2673BF"/>
                                </a:solidFill>
                                <a:latin typeface="Cambria Math" panose="02040503050406030204" pitchFamily="18" charset="0"/>
                              </a:rPr>
                            </m:ctrlPr>
                          </m:dPr>
                          <m:e>
                            <m:f>
                              <m:fPr>
                                <m:ctrlPr>
                                  <a:rPr lang="en-US" sz="1400" b="1" i="1">
                                    <a:solidFill>
                                      <a:srgbClr val="2673BF"/>
                                    </a:solidFill>
                                    <a:latin typeface="Cambria Math" panose="02040503050406030204" pitchFamily="18" charset="0"/>
                                  </a:rPr>
                                </m:ctrlPr>
                              </m:fPr>
                              <m:num>
                                <m:sSub>
                                  <m:sSubPr>
                                    <m:ctrlPr>
                                      <a:rPr lang="en-US" sz="1400" b="1" i="1">
                                        <a:solidFill>
                                          <a:srgbClr val="2673BF"/>
                                        </a:solidFill>
                                        <a:latin typeface="Cambria Math" panose="02040503050406030204" pitchFamily="18" charset="0"/>
                                      </a:rPr>
                                    </m:ctrlPr>
                                  </m:sSubPr>
                                  <m:e>
                                    <m:sSub>
                                      <m:sSubPr>
                                        <m:ctrlPr>
                                          <a:rPr lang="en-US" sz="1400" b="1" i="1">
                                            <a:solidFill>
                                              <a:srgbClr val="2673BF"/>
                                            </a:solidFill>
                                            <a:latin typeface="Cambria Math" panose="02040503050406030204" pitchFamily="18" charset="0"/>
                                          </a:rPr>
                                        </m:ctrlPr>
                                      </m:sSubPr>
                                      <m:e>
                                        <m:r>
                                          <a:rPr lang="en-US" sz="1400" b="1" i="1">
                                            <a:solidFill>
                                              <a:srgbClr val="2673BF"/>
                                            </a:solidFill>
                                            <a:latin typeface="Cambria Math" panose="02040503050406030204" pitchFamily="18" charset="0"/>
                                          </a:rPr>
                                          <m:t>𝒑</m:t>
                                        </m:r>
                                      </m:e>
                                      <m:sub>
                                        <m:r>
                                          <a:rPr lang="en-US" sz="1400" b="1" i="1">
                                            <a:solidFill>
                                              <a:srgbClr val="2673BF"/>
                                            </a:solidFill>
                                            <a:latin typeface="Cambria Math" panose="02040503050406030204" pitchFamily="18" charset="0"/>
                                          </a:rPr>
                                          <m:t>𝑻</m:t>
                                        </m:r>
                                      </m:sub>
                                    </m:sSub>
                                  </m:e>
                                  <m:sub>
                                    <m:r>
                                      <a:rPr lang="en-US" sz="1400" b="1" i="1">
                                        <a:solidFill>
                                          <a:srgbClr val="2673BF"/>
                                        </a:solidFill>
                                        <a:latin typeface="Cambria Math" panose="02040503050406030204" pitchFamily="18" charset="0"/>
                                      </a:rPr>
                                      <m:t>𝒕𝒓𝒂𝒄𝒌𝒆𝒓</m:t>
                                    </m:r>
                                  </m:sub>
                                </m:sSub>
                              </m:num>
                              <m:den>
                                <m:sSub>
                                  <m:sSubPr>
                                    <m:ctrlPr>
                                      <a:rPr lang="en-US" sz="1400" b="1" i="1">
                                        <a:solidFill>
                                          <a:srgbClr val="2673BF"/>
                                        </a:solidFill>
                                        <a:latin typeface="Cambria Math" panose="02040503050406030204" pitchFamily="18" charset="0"/>
                                      </a:rPr>
                                    </m:ctrlPr>
                                  </m:sSubPr>
                                  <m:e>
                                    <m:r>
                                      <a:rPr lang="en-US" sz="1400" b="1" i="1">
                                        <a:solidFill>
                                          <a:srgbClr val="2673BF"/>
                                        </a:solidFill>
                                        <a:latin typeface="Cambria Math" panose="02040503050406030204" pitchFamily="18" charset="0"/>
                                      </a:rPr>
                                      <m:t>𝒑</m:t>
                                    </m:r>
                                  </m:e>
                                  <m:sub>
                                    <m:r>
                                      <a:rPr lang="en-US" sz="1400" b="1" i="1">
                                        <a:solidFill>
                                          <a:srgbClr val="2673BF"/>
                                        </a:solidFill>
                                        <a:latin typeface="Cambria Math" panose="02040503050406030204" pitchFamily="18" charset="0"/>
                                      </a:rPr>
                                      <m:t>𝑻</m:t>
                                    </m:r>
                                  </m:sub>
                                </m:sSub>
                              </m:den>
                            </m:f>
                          </m:e>
                        </m:d>
                        <m:r>
                          <a:rPr lang="en-US" sz="1400" b="1" i="1">
                            <a:solidFill>
                              <a:srgbClr val="2673BF"/>
                            </a:solidFill>
                            <a:latin typeface="Cambria Math" panose="02040503050406030204" pitchFamily="18" charset="0"/>
                          </a:rPr>
                          <m:t>⋅</m:t>
                        </m:r>
                        <m:r>
                          <a:rPr lang="en-US" sz="1400" b="1" i="1">
                            <a:solidFill>
                              <a:srgbClr val="2673BF"/>
                            </a:solidFill>
                            <a:latin typeface="Cambria Math" panose="02040503050406030204" pitchFamily="18" charset="0"/>
                          </a:rPr>
                          <m:t>𝑪𝑮</m:t>
                        </m:r>
                        <m:d>
                          <m:dPr>
                            <m:ctrlPr>
                              <a:rPr lang="en-US" sz="1400" b="1" i="1">
                                <a:solidFill>
                                  <a:srgbClr val="2673BF"/>
                                </a:solidFill>
                                <a:latin typeface="Cambria Math" panose="02040503050406030204" pitchFamily="18" charset="0"/>
                              </a:rPr>
                            </m:ctrlPr>
                          </m:dPr>
                          <m:e>
                            <m:f>
                              <m:fPr>
                                <m:ctrlPr>
                                  <a:rPr lang="en-US" sz="1400" b="1" i="1">
                                    <a:solidFill>
                                      <a:srgbClr val="2673BF"/>
                                    </a:solidFill>
                                    <a:latin typeface="Cambria Math" panose="02040503050406030204" pitchFamily="18" charset="0"/>
                                  </a:rPr>
                                </m:ctrlPr>
                              </m:fPr>
                              <m:num>
                                <m:sSub>
                                  <m:sSubPr>
                                    <m:ctrlPr>
                                      <a:rPr lang="en-US" sz="1400" b="1" i="1">
                                        <a:solidFill>
                                          <a:srgbClr val="2673BF"/>
                                        </a:solidFill>
                                        <a:latin typeface="Cambria Math" panose="02040503050406030204" pitchFamily="18" charset="0"/>
                                      </a:rPr>
                                    </m:ctrlPr>
                                  </m:sSubPr>
                                  <m:e>
                                    <m:sSub>
                                      <m:sSubPr>
                                        <m:ctrlPr>
                                          <a:rPr lang="en-US" sz="1400" b="1" i="1">
                                            <a:solidFill>
                                              <a:srgbClr val="2673BF"/>
                                            </a:solidFill>
                                            <a:latin typeface="Cambria Math" panose="02040503050406030204" pitchFamily="18" charset="0"/>
                                          </a:rPr>
                                        </m:ctrlPr>
                                      </m:sSubPr>
                                      <m:e>
                                        <m:r>
                                          <a:rPr lang="en-US" sz="1400" b="1" i="1">
                                            <a:solidFill>
                                              <a:srgbClr val="2673BF"/>
                                            </a:solidFill>
                                            <a:latin typeface="Cambria Math" panose="02040503050406030204" pitchFamily="18" charset="0"/>
                                          </a:rPr>
                                          <m:t>𝒑</m:t>
                                        </m:r>
                                      </m:e>
                                      <m:sub>
                                        <m:r>
                                          <a:rPr lang="en-US" sz="1400" b="1" i="1">
                                            <a:solidFill>
                                              <a:srgbClr val="2673BF"/>
                                            </a:solidFill>
                                            <a:latin typeface="Cambria Math" panose="02040503050406030204" pitchFamily="18" charset="0"/>
                                          </a:rPr>
                                          <m:t>𝑻</m:t>
                                        </m:r>
                                      </m:sub>
                                    </m:sSub>
                                  </m:e>
                                  <m:sub>
                                    <m:r>
                                      <a:rPr lang="en-US" sz="1400" b="1" i="1">
                                        <a:solidFill>
                                          <a:srgbClr val="2673BF"/>
                                        </a:solidFill>
                                        <a:latin typeface="Cambria Math" panose="02040503050406030204" pitchFamily="18" charset="0"/>
                                      </a:rPr>
                                      <m:t>𝒄𝒂𝒍𝒐𝒓𝒊𝒎𝒆𝒕𝒆𝒓</m:t>
                                    </m:r>
                                  </m:sub>
                                </m:sSub>
                              </m:num>
                              <m:den>
                                <m:sSub>
                                  <m:sSubPr>
                                    <m:ctrlPr>
                                      <a:rPr lang="en-US" sz="1400" b="1" i="1">
                                        <a:solidFill>
                                          <a:srgbClr val="2673BF"/>
                                        </a:solidFill>
                                        <a:latin typeface="Cambria Math" panose="02040503050406030204" pitchFamily="18" charset="0"/>
                                      </a:rPr>
                                    </m:ctrlPr>
                                  </m:sSubPr>
                                  <m:e>
                                    <m:r>
                                      <a:rPr lang="en-US" sz="1400" b="1" i="1">
                                        <a:solidFill>
                                          <a:srgbClr val="2673BF"/>
                                        </a:solidFill>
                                        <a:latin typeface="Cambria Math" panose="02040503050406030204" pitchFamily="18" charset="0"/>
                                      </a:rPr>
                                      <m:t>𝒑</m:t>
                                    </m:r>
                                  </m:e>
                                  <m:sub>
                                    <m:r>
                                      <a:rPr lang="en-US" sz="1400" b="1" i="1">
                                        <a:solidFill>
                                          <a:srgbClr val="2673BF"/>
                                        </a:solidFill>
                                        <a:latin typeface="Cambria Math" panose="02040503050406030204" pitchFamily="18" charset="0"/>
                                      </a:rPr>
                                      <m:t>𝑻</m:t>
                                    </m:r>
                                  </m:sub>
                                </m:sSub>
                              </m:den>
                            </m:f>
                          </m:e>
                        </m:d>
                      </m:oMath>
                    </m:oMathPara>
                  </a14:m>
                  <a:endParaRPr lang="en-US" sz="1400" b="1" dirty="0">
                    <a:solidFill>
                      <a:srgbClr val="2673BF"/>
                    </a:solidFill>
                  </a:endParaRPr>
                </a:p>
              </p:txBody>
            </p:sp>
          </mc:Choice>
          <mc:Fallback xmlns="">
            <p:sp>
              <p:nvSpPr>
                <p:cNvPr id="19" name="Rectangle 18">
                  <a:extLst>
                    <a:ext uri="{FF2B5EF4-FFF2-40B4-BE49-F238E27FC236}">
                      <a16:creationId xmlns:a16="http://schemas.microsoft.com/office/drawing/2014/main" id="{C2251933-338C-4355-808A-D4FFAEAD72E6}"/>
                    </a:ext>
                  </a:extLst>
                </p:cNvPr>
                <p:cNvSpPr>
                  <a:spLocks noRot="1" noChangeAspect="1" noMove="1" noResize="1" noEditPoints="1" noAdjustHandles="1" noChangeArrowheads="1" noChangeShapeType="1" noTextEdit="1"/>
                </p:cNvSpPr>
                <p:nvPr/>
              </p:nvSpPr>
              <p:spPr>
                <a:xfrm>
                  <a:off x="8471266" y="4780444"/>
                  <a:ext cx="3005375" cy="576376"/>
                </a:xfrm>
                <a:prstGeom prst="rect">
                  <a:avLst/>
                </a:prstGeom>
                <a:blipFill>
                  <a:blip r:embed="rId8"/>
                  <a:stretch>
                    <a:fillRect/>
                  </a:stretch>
                </a:blipFill>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FE0C02FE-2ACA-48E8-850F-97657DDCB960}"/>
                </a:ext>
              </a:extLst>
            </p:cNvPr>
            <p:cNvCxnSpPr/>
            <p:nvPr/>
          </p:nvCxnSpPr>
          <p:spPr>
            <a:xfrm>
              <a:off x="9040982" y="3673560"/>
              <a:ext cx="222176" cy="236347"/>
            </a:xfrm>
            <a:prstGeom prst="straightConnector1">
              <a:avLst/>
            </a:prstGeom>
            <a:ln w="28575">
              <a:solidFill>
                <a:srgbClr val="2673BF"/>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4806609-C629-45C2-842B-D2A0502A4C09}"/>
                </a:ext>
              </a:extLst>
            </p:cNvPr>
            <p:cNvCxnSpPr>
              <a:cxnSpLocks/>
            </p:cNvCxnSpPr>
            <p:nvPr/>
          </p:nvCxnSpPr>
          <p:spPr>
            <a:xfrm flipH="1">
              <a:off x="10186203" y="3793843"/>
              <a:ext cx="283005" cy="356479"/>
            </a:xfrm>
            <a:prstGeom prst="straightConnector1">
              <a:avLst/>
            </a:prstGeom>
            <a:ln w="28575">
              <a:solidFill>
                <a:srgbClr val="2673BF"/>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A80F972-9F81-4FEF-88FE-6056DD4F42B6}"/>
                </a:ext>
              </a:extLst>
            </p:cNvPr>
            <p:cNvCxnSpPr>
              <a:cxnSpLocks/>
            </p:cNvCxnSpPr>
            <p:nvPr/>
          </p:nvCxnSpPr>
          <p:spPr>
            <a:xfrm flipH="1" flipV="1">
              <a:off x="9765323" y="4544786"/>
              <a:ext cx="72949" cy="364625"/>
            </a:xfrm>
            <a:prstGeom prst="straightConnector1">
              <a:avLst/>
            </a:prstGeom>
            <a:ln w="28575">
              <a:solidFill>
                <a:srgbClr val="2673B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04F2C377-897F-4F37-B5A9-FB0ACC927FAA}"/>
                    </a:ext>
                  </a:extLst>
                </p:cNvPr>
                <p:cNvSpPr/>
                <p:nvPr/>
              </p:nvSpPr>
              <p:spPr>
                <a:xfrm>
                  <a:off x="9686647" y="3232040"/>
                  <a:ext cx="1692194" cy="5763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2673BF"/>
                            </a:solidFill>
                            <a:latin typeface="Cambria Math" panose="02040503050406030204" pitchFamily="18" charset="0"/>
                          </a:rPr>
                          <m:t>𝑪𝑮</m:t>
                        </m:r>
                        <m:d>
                          <m:dPr>
                            <m:ctrlPr>
                              <a:rPr lang="en-US" sz="1400" b="1" i="1">
                                <a:solidFill>
                                  <a:srgbClr val="2673BF"/>
                                </a:solidFill>
                                <a:latin typeface="Cambria Math" panose="02040503050406030204" pitchFamily="18" charset="0"/>
                              </a:rPr>
                            </m:ctrlPr>
                          </m:dPr>
                          <m:e>
                            <m:f>
                              <m:fPr>
                                <m:ctrlPr>
                                  <a:rPr lang="en-US" sz="1400" b="1" i="1">
                                    <a:solidFill>
                                      <a:srgbClr val="2673BF"/>
                                    </a:solidFill>
                                    <a:latin typeface="Cambria Math" panose="02040503050406030204" pitchFamily="18" charset="0"/>
                                  </a:rPr>
                                </m:ctrlPr>
                              </m:fPr>
                              <m:num>
                                <m:sSub>
                                  <m:sSubPr>
                                    <m:ctrlPr>
                                      <a:rPr lang="en-US" sz="1400" b="1" i="1">
                                        <a:solidFill>
                                          <a:srgbClr val="2673BF"/>
                                        </a:solidFill>
                                        <a:latin typeface="Cambria Math" panose="02040503050406030204" pitchFamily="18" charset="0"/>
                                      </a:rPr>
                                    </m:ctrlPr>
                                  </m:sSubPr>
                                  <m:e>
                                    <m:sSub>
                                      <m:sSubPr>
                                        <m:ctrlPr>
                                          <a:rPr lang="en-US" sz="1400" b="1" i="1">
                                            <a:solidFill>
                                              <a:srgbClr val="2673BF"/>
                                            </a:solidFill>
                                            <a:latin typeface="Cambria Math" panose="02040503050406030204" pitchFamily="18" charset="0"/>
                                          </a:rPr>
                                        </m:ctrlPr>
                                      </m:sSubPr>
                                      <m:e>
                                        <m:r>
                                          <a:rPr lang="en-US" sz="1400" b="1" i="1">
                                            <a:solidFill>
                                              <a:srgbClr val="2673BF"/>
                                            </a:solidFill>
                                            <a:latin typeface="Cambria Math" panose="02040503050406030204" pitchFamily="18" charset="0"/>
                                          </a:rPr>
                                          <m:t>𝒑</m:t>
                                        </m:r>
                                      </m:e>
                                      <m:sub>
                                        <m:r>
                                          <a:rPr lang="en-US" sz="1400" b="1" i="1">
                                            <a:solidFill>
                                              <a:srgbClr val="2673BF"/>
                                            </a:solidFill>
                                            <a:latin typeface="Cambria Math" panose="02040503050406030204" pitchFamily="18" charset="0"/>
                                          </a:rPr>
                                          <m:t>𝑻</m:t>
                                        </m:r>
                                      </m:sub>
                                    </m:sSub>
                                  </m:e>
                                  <m:sub>
                                    <m:r>
                                      <a:rPr lang="en-US" sz="1400" b="1" i="1">
                                        <a:solidFill>
                                          <a:srgbClr val="2673BF"/>
                                        </a:solidFill>
                                        <a:latin typeface="Cambria Math" panose="02040503050406030204" pitchFamily="18" charset="0"/>
                                      </a:rPr>
                                      <m:t>𝒄𝒂𝒍𝒐𝒓𝒊𝒎𝒆𝒕𝒆𝒓</m:t>
                                    </m:r>
                                  </m:sub>
                                </m:sSub>
                              </m:num>
                              <m:den>
                                <m:sSub>
                                  <m:sSubPr>
                                    <m:ctrlPr>
                                      <a:rPr lang="en-US" sz="1400" b="1" i="1">
                                        <a:solidFill>
                                          <a:srgbClr val="2673BF"/>
                                        </a:solidFill>
                                        <a:latin typeface="Cambria Math" panose="02040503050406030204" pitchFamily="18" charset="0"/>
                                      </a:rPr>
                                    </m:ctrlPr>
                                  </m:sSubPr>
                                  <m:e>
                                    <m:r>
                                      <a:rPr lang="en-US" sz="1400" b="1" i="1">
                                        <a:solidFill>
                                          <a:srgbClr val="2673BF"/>
                                        </a:solidFill>
                                        <a:latin typeface="Cambria Math" panose="02040503050406030204" pitchFamily="18" charset="0"/>
                                      </a:rPr>
                                      <m:t>𝒑</m:t>
                                    </m:r>
                                  </m:e>
                                  <m:sub>
                                    <m:r>
                                      <a:rPr lang="en-US" sz="1400" b="1" i="1">
                                        <a:solidFill>
                                          <a:srgbClr val="2673BF"/>
                                        </a:solidFill>
                                        <a:latin typeface="Cambria Math" panose="02040503050406030204" pitchFamily="18" charset="0"/>
                                      </a:rPr>
                                      <m:t>𝑻</m:t>
                                    </m:r>
                                  </m:sub>
                                </m:sSub>
                              </m:den>
                            </m:f>
                          </m:e>
                        </m:d>
                      </m:oMath>
                    </m:oMathPara>
                  </a14:m>
                  <a:endParaRPr lang="en-US" sz="1400" b="1" dirty="0">
                    <a:solidFill>
                      <a:srgbClr val="2673BF"/>
                    </a:solidFill>
                  </a:endParaRPr>
                </a:p>
              </p:txBody>
            </p:sp>
          </mc:Choice>
          <mc:Fallback xmlns="">
            <p:sp>
              <p:nvSpPr>
                <p:cNvPr id="23" name="Rectangle 22">
                  <a:extLst>
                    <a:ext uri="{FF2B5EF4-FFF2-40B4-BE49-F238E27FC236}">
                      <a16:creationId xmlns:a16="http://schemas.microsoft.com/office/drawing/2014/main" id="{04F2C377-897F-4F37-B5A9-FB0ACC927FAA}"/>
                    </a:ext>
                  </a:extLst>
                </p:cNvPr>
                <p:cNvSpPr>
                  <a:spLocks noRot="1" noChangeAspect="1" noMove="1" noResize="1" noEditPoints="1" noAdjustHandles="1" noChangeArrowheads="1" noChangeShapeType="1" noTextEdit="1"/>
                </p:cNvSpPr>
                <p:nvPr/>
              </p:nvSpPr>
              <p:spPr>
                <a:xfrm>
                  <a:off x="9686647" y="3232040"/>
                  <a:ext cx="1692194" cy="576376"/>
                </a:xfrm>
                <a:prstGeom prst="rect">
                  <a:avLst/>
                </a:prstGeom>
                <a:blipFill>
                  <a:blip r:embed="rId9"/>
                  <a:stretch>
                    <a:fillRect/>
                  </a:stretch>
                </a:blipFill>
              </p:spPr>
              <p:txBody>
                <a:bodyPr/>
                <a:lstStyle/>
                <a:p>
                  <a:r>
                    <a:rPr lang="en-US">
                      <a:noFill/>
                    </a:rPr>
                    <a:t> </a:t>
                  </a:r>
                </a:p>
              </p:txBody>
            </p:sp>
          </mc:Fallback>
        </mc:AlternateContent>
      </p:grpSp>
      <p:sp>
        <p:nvSpPr>
          <p:cNvPr id="2" name="Rectangle 1">
            <a:extLst>
              <a:ext uri="{FF2B5EF4-FFF2-40B4-BE49-F238E27FC236}">
                <a16:creationId xmlns:a16="http://schemas.microsoft.com/office/drawing/2014/main" id="{0C9691BF-7B67-45F1-A9DB-BC519EC22134}"/>
              </a:ext>
            </a:extLst>
          </p:cNvPr>
          <p:cNvSpPr/>
          <p:nvPr/>
        </p:nvSpPr>
        <p:spPr>
          <a:xfrm>
            <a:off x="6809623" y="5536934"/>
            <a:ext cx="5382376" cy="646331"/>
          </a:xfrm>
          <a:prstGeom prst="rect">
            <a:avLst/>
          </a:prstGeom>
        </p:spPr>
        <p:txBody>
          <a:bodyPr wrap="square">
            <a:spAutoFit/>
          </a:bodyPr>
          <a:lstStyle/>
          <a:p>
            <a:r>
              <a:rPr lang="en-US" sz="1200" dirty="0">
                <a:solidFill>
                  <a:srgbClr val="194D80"/>
                </a:solidFill>
              </a:rPr>
              <a:t>Train likelihoods on</a:t>
            </a:r>
            <a:r>
              <a:rPr lang="en-US" sz="1200" dirty="0">
                <a:solidFill>
                  <a:srgbClr val="194D80"/>
                </a:solidFill>
                <a:latin typeface="Consolas" panose="020B0609020204030204" pitchFamily="49" charset="0"/>
              </a:rPr>
              <a:t> mc16_13TeV.423000.ParticleGun_single_electron_egammaET.deriv.DAOD_EGAM1.e3566_s3113_r9388_r9315_p3282</a:t>
            </a:r>
          </a:p>
        </p:txBody>
      </p:sp>
    </p:spTree>
    <p:extLst>
      <p:ext uri="{BB962C8B-B14F-4D97-AF65-F5344CB8AC3E}">
        <p14:creationId xmlns:p14="http://schemas.microsoft.com/office/powerpoint/2010/main" val="3671670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EB0ABD-619A-4C85-A6E9-95680E24EC88}"/>
              </a:ext>
            </a:extLst>
          </p:cNvPr>
          <p:cNvSpPr>
            <a:spLocks noGrp="1"/>
          </p:cNvSpPr>
          <p:nvPr>
            <p:ph type="title"/>
          </p:nvPr>
        </p:nvSpPr>
        <p:spPr/>
        <p:txBody>
          <a:bodyPr/>
          <a:lstStyle/>
          <a:p>
            <a:r>
              <a:rPr lang="en-US" dirty="0"/>
              <a:t>Regions for combinations</a:t>
            </a:r>
          </a:p>
        </p:txBody>
      </p:sp>
      <p:sp>
        <p:nvSpPr>
          <p:cNvPr id="4" name="Date Placeholder 3">
            <a:extLst>
              <a:ext uri="{FF2B5EF4-FFF2-40B4-BE49-F238E27FC236}">
                <a16:creationId xmlns:a16="http://schemas.microsoft.com/office/drawing/2014/main" id="{E82535E2-D560-4D19-8333-942AEFBF88A9}"/>
              </a:ext>
            </a:extLst>
          </p:cNvPr>
          <p:cNvSpPr>
            <a:spLocks noGrp="1"/>
          </p:cNvSpPr>
          <p:nvPr>
            <p:ph type="dt" sz="half" idx="10"/>
          </p:nvPr>
        </p:nvSpPr>
        <p:spPr/>
        <p:txBody>
          <a:bodyPr/>
          <a:lstStyle/>
          <a:p>
            <a:r>
              <a:rPr lang="en-US"/>
              <a:t>February 19, 2018</a:t>
            </a:r>
            <a:endParaRPr lang="en-US" dirty="0"/>
          </a:p>
        </p:txBody>
      </p:sp>
      <p:sp>
        <p:nvSpPr>
          <p:cNvPr id="5" name="Footer Placeholder 4">
            <a:extLst>
              <a:ext uri="{FF2B5EF4-FFF2-40B4-BE49-F238E27FC236}">
                <a16:creationId xmlns:a16="http://schemas.microsoft.com/office/drawing/2014/main" id="{87F5862B-D33F-4B27-9014-294CDC36D10A}"/>
              </a:ext>
            </a:extLst>
          </p:cNvPr>
          <p:cNvSpPr>
            <a:spLocks noGrp="1"/>
          </p:cNvSpPr>
          <p:nvPr>
            <p:ph type="ftr" sz="quarter" idx="11"/>
          </p:nvPr>
        </p:nvSpPr>
        <p:spPr/>
        <p:txBody>
          <a:bodyPr/>
          <a:lstStyle/>
          <a:p>
            <a:r>
              <a:rPr lang="en-US"/>
              <a:t>Wright Lab Update</a:t>
            </a:r>
            <a:endParaRPr lang="en-US" dirty="0"/>
          </a:p>
        </p:txBody>
      </p:sp>
      <p:sp>
        <p:nvSpPr>
          <p:cNvPr id="6" name="Slide Number Placeholder 5">
            <a:extLst>
              <a:ext uri="{FF2B5EF4-FFF2-40B4-BE49-F238E27FC236}">
                <a16:creationId xmlns:a16="http://schemas.microsoft.com/office/drawing/2014/main" id="{412CD1AF-1401-4B8C-96D2-508993059A55}"/>
              </a:ext>
            </a:extLst>
          </p:cNvPr>
          <p:cNvSpPr>
            <a:spLocks noGrp="1"/>
          </p:cNvSpPr>
          <p:nvPr>
            <p:ph type="sldNum" sz="quarter" idx="12"/>
          </p:nvPr>
        </p:nvSpPr>
        <p:spPr>
          <a:xfrm>
            <a:off x="7453745" y="6356350"/>
            <a:ext cx="4738255" cy="501650"/>
          </a:xfrm>
        </p:spPr>
        <p:txBody>
          <a:bodyPr/>
          <a:lstStyle/>
          <a:p>
            <a:fld id="{2A148E31-156F-4238-93BA-5133D20368C8}" type="slidenum">
              <a:rPr lang="en-US" smtClean="0"/>
              <a:pPr/>
              <a:t>6</a:t>
            </a:fld>
            <a:endParaRPr lang="en-US" dirty="0"/>
          </a:p>
        </p:txBody>
      </p:sp>
      <p:grpSp>
        <p:nvGrpSpPr>
          <p:cNvPr id="7" name="Group 6">
            <a:extLst>
              <a:ext uri="{FF2B5EF4-FFF2-40B4-BE49-F238E27FC236}">
                <a16:creationId xmlns:a16="http://schemas.microsoft.com/office/drawing/2014/main" id="{5693F87E-2F89-4A04-8863-4B8FEEB3A5B2}"/>
              </a:ext>
            </a:extLst>
          </p:cNvPr>
          <p:cNvGrpSpPr/>
          <p:nvPr/>
        </p:nvGrpSpPr>
        <p:grpSpPr>
          <a:xfrm>
            <a:off x="79007" y="3838575"/>
            <a:ext cx="5992879" cy="2497033"/>
            <a:chOff x="6448301" y="3942400"/>
            <a:chExt cx="5743699" cy="2393208"/>
          </a:xfrm>
        </p:grpSpPr>
        <p:pic>
          <p:nvPicPr>
            <p:cNvPr id="8" name="Picture 7" descr="A close up of a map&#10;&#10;Description generated with high confidence">
              <a:extLst>
                <a:ext uri="{FF2B5EF4-FFF2-40B4-BE49-F238E27FC236}">
                  <a16:creationId xmlns:a16="http://schemas.microsoft.com/office/drawing/2014/main" id="{8BC53B5B-1950-4337-A86A-16A4AE55A13D}"/>
                </a:ext>
              </a:extLst>
            </p:cNvPr>
            <p:cNvPicPr>
              <a:picLocks noChangeAspect="1"/>
            </p:cNvPicPr>
            <p:nvPr/>
          </p:nvPicPr>
          <p:blipFill rotWithShape="1">
            <a:blip r:embed="rId2">
              <a:extLst>
                <a:ext uri="{28A0092B-C50C-407E-A947-70E740481C1C}">
                  <a14:useLocalDpi xmlns:a14="http://schemas.microsoft.com/office/drawing/2010/main" val="0"/>
                </a:ext>
              </a:extLst>
            </a:blip>
            <a:srcRect l="3503"/>
            <a:stretch/>
          </p:blipFill>
          <p:spPr>
            <a:xfrm>
              <a:off x="6649490" y="3942400"/>
              <a:ext cx="5542510" cy="2393208"/>
            </a:xfrm>
            <a:prstGeom prst="rect">
              <a:avLst/>
            </a:prstGeom>
          </p:spPr>
        </p:pic>
        <p:pic>
          <p:nvPicPr>
            <p:cNvPr id="9" name="Picture 8" descr="A close up of a map&#10;&#10;Description generated with high confidence">
              <a:extLst>
                <a:ext uri="{FF2B5EF4-FFF2-40B4-BE49-F238E27FC236}">
                  <a16:creationId xmlns:a16="http://schemas.microsoft.com/office/drawing/2014/main" id="{C9B19E4B-B2E0-4403-9FF7-2973C1B1C8F9}"/>
                </a:ext>
              </a:extLst>
            </p:cNvPr>
            <p:cNvPicPr>
              <a:picLocks noChangeAspect="1"/>
            </p:cNvPicPr>
            <p:nvPr/>
          </p:nvPicPr>
          <p:blipFill rotWithShape="1">
            <a:blip r:embed="rId2">
              <a:extLst>
                <a:ext uri="{28A0092B-C50C-407E-A947-70E740481C1C}">
                  <a14:useLocalDpi xmlns:a14="http://schemas.microsoft.com/office/drawing/2010/main" val="0"/>
                </a:ext>
              </a:extLst>
            </a:blip>
            <a:srcRect r="96497" b="61671"/>
            <a:stretch/>
          </p:blipFill>
          <p:spPr>
            <a:xfrm>
              <a:off x="6448301" y="5247057"/>
              <a:ext cx="201189" cy="917280"/>
            </a:xfrm>
            <a:prstGeom prst="rect">
              <a:avLst/>
            </a:prstGeom>
          </p:spPr>
        </p:pic>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4D31292-A456-4FD0-B360-6B0C9FADB56C}"/>
                  </a:ext>
                </a:extLst>
              </p:cNvPr>
              <p:cNvSpPr txBox="1"/>
              <p:nvPr/>
            </p:nvSpPr>
            <p:spPr>
              <a:xfrm>
                <a:off x="1169192" y="2742199"/>
                <a:ext cx="2811592" cy="793230"/>
              </a:xfrm>
              <a:prstGeom prst="rect">
                <a:avLst/>
              </a:prstGeom>
              <a:noFill/>
            </p:spPr>
            <p:txBody>
              <a:bodyPr wrap="square" rtlCol="0">
                <a:spAutoFit/>
              </a:bodyPr>
              <a:lstStyle/>
              <a:p>
                <a14:m>
                  <m:oMath xmlns:m="http://schemas.openxmlformats.org/officeDocument/2006/math">
                    <m:sSub>
                      <m:sSubPr>
                        <m:ctrlPr>
                          <a:rPr lang="en-US" sz="1600" b="0" i="1" smtClean="0">
                            <a:solidFill>
                              <a:srgbClr val="2673BF"/>
                            </a:solidFill>
                            <a:latin typeface="Cambria Math" panose="02040503050406030204" pitchFamily="18" charset="0"/>
                          </a:rPr>
                        </m:ctrlPr>
                      </m:sSubPr>
                      <m:e>
                        <m:r>
                          <a:rPr lang="en-US" sz="1600" b="0" i="1" smtClean="0">
                            <a:solidFill>
                              <a:srgbClr val="2673BF"/>
                            </a:solidFill>
                            <a:latin typeface="Cambria Math" panose="02040503050406030204" pitchFamily="18" charset="0"/>
                          </a:rPr>
                          <m:t>𝑓</m:t>
                        </m:r>
                      </m:e>
                      <m:sub>
                        <m:r>
                          <a:rPr lang="en-US" sz="1600" b="0" i="1" smtClean="0">
                            <a:solidFill>
                              <a:srgbClr val="2673BF"/>
                            </a:solidFill>
                            <a:latin typeface="Cambria Math" panose="02040503050406030204" pitchFamily="18" charset="0"/>
                          </a:rPr>
                          <m:t>𝐵𝑟𝑒𝑚𝑠</m:t>
                        </m:r>
                      </m:sub>
                    </m:sSub>
                    <m:r>
                      <a:rPr lang="en-US" sz="1600" b="0" i="1" smtClean="0">
                        <a:solidFill>
                          <a:srgbClr val="2673BF"/>
                        </a:solidFill>
                        <a:latin typeface="Cambria Math" panose="02040503050406030204" pitchFamily="18" charset="0"/>
                      </a:rPr>
                      <m:t>=</m:t>
                    </m:r>
                    <m:d>
                      <m:dPr>
                        <m:begChr m:val="|"/>
                        <m:endChr m:val="|"/>
                        <m:ctrlPr>
                          <a:rPr lang="en-US" sz="1600" b="0" i="1" smtClean="0">
                            <a:solidFill>
                              <a:srgbClr val="2673BF"/>
                            </a:solidFill>
                            <a:latin typeface="Cambria Math" panose="02040503050406030204" pitchFamily="18" charset="0"/>
                          </a:rPr>
                        </m:ctrlPr>
                      </m:dPr>
                      <m:e>
                        <m:f>
                          <m:fPr>
                            <m:ctrlPr>
                              <a:rPr lang="en-US" sz="1600" b="0" i="1" smtClean="0">
                                <a:solidFill>
                                  <a:srgbClr val="2673BF"/>
                                </a:solidFill>
                                <a:latin typeface="Cambria Math" panose="02040503050406030204" pitchFamily="18" charset="0"/>
                              </a:rPr>
                            </m:ctrlPr>
                          </m:fPr>
                          <m:num>
                            <m:sSub>
                              <m:sSubPr>
                                <m:ctrlPr>
                                  <a:rPr lang="en-US" sz="1600" i="1">
                                    <a:solidFill>
                                      <a:srgbClr val="2673BF"/>
                                    </a:solidFill>
                                    <a:latin typeface="Cambria Math" panose="02040503050406030204" pitchFamily="18" charset="0"/>
                                  </a:rPr>
                                </m:ctrlPr>
                              </m:sSubPr>
                              <m:e>
                                <m:r>
                                  <a:rPr lang="en-US" sz="1600" i="1">
                                    <a:solidFill>
                                      <a:srgbClr val="2673BF"/>
                                    </a:solidFill>
                                    <a:latin typeface="Cambria Math" panose="02040503050406030204" pitchFamily="18" charset="0"/>
                                  </a:rPr>
                                  <m:t>𝑝</m:t>
                                </m:r>
                              </m:e>
                              <m:sub>
                                <m:r>
                                  <a:rPr lang="en-US" sz="1600" i="1">
                                    <a:solidFill>
                                      <a:srgbClr val="2673BF"/>
                                    </a:solidFill>
                                    <a:latin typeface="Cambria Math" panose="02040503050406030204" pitchFamily="18" charset="0"/>
                                  </a:rPr>
                                  <m:t>𝐿𝑎𝑠𝑡𝑀𝑒𝑎𝑠𝑇𝑟𝑎𝑐𝑘𝑒𝑟</m:t>
                                </m:r>
                              </m:sub>
                            </m:sSub>
                          </m:num>
                          <m:den>
                            <m:sSub>
                              <m:sSubPr>
                                <m:ctrlPr>
                                  <a:rPr lang="en-US" sz="1600" i="1">
                                    <a:solidFill>
                                      <a:srgbClr val="2673BF"/>
                                    </a:solidFill>
                                    <a:latin typeface="Cambria Math" panose="02040503050406030204" pitchFamily="18" charset="0"/>
                                  </a:rPr>
                                </m:ctrlPr>
                              </m:sSubPr>
                              <m:e>
                                <m:r>
                                  <a:rPr lang="en-US" sz="1600" i="1">
                                    <a:solidFill>
                                      <a:srgbClr val="2673BF"/>
                                    </a:solidFill>
                                    <a:latin typeface="Cambria Math" panose="02040503050406030204" pitchFamily="18" charset="0"/>
                                  </a:rPr>
                                  <m:t>𝑝</m:t>
                                </m:r>
                              </m:e>
                              <m:sub>
                                <m:r>
                                  <a:rPr lang="en-US" sz="1600" i="1">
                                    <a:solidFill>
                                      <a:srgbClr val="2673BF"/>
                                    </a:solidFill>
                                    <a:latin typeface="Cambria Math" panose="02040503050406030204" pitchFamily="18" charset="0"/>
                                  </a:rPr>
                                  <m:t>𝑝𝑒𝑟𝑖𝑔𝑒𝑒𝑇𝑟𝑎𝑐𝑘𝑒𝑟</m:t>
                                </m:r>
                              </m:sub>
                            </m:sSub>
                          </m:den>
                        </m:f>
                        <m:r>
                          <a:rPr lang="en-US" sz="1600" b="0" i="1" smtClean="0">
                            <a:solidFill>
                              <a:srgbClr val="2673BF"/>
                            </a:solidFill>
                            <a:latin typeface="Cambria Math" panose="02040503050406030204" pitchFamily="18" charset="0"/>
                          </a:rPr>
                          <m:t>−1</m:t>
                        </m:r>
                      </m:e>
                    </m:d>
                  </m:oMath>
                </a14:m>
                <a:r>
                  <a:rPr lang="en-US" sz="1600" b="0" dirty="0">
                    <a:solidFill>
                      <a:srgbClr val="2673BF"/>
                    </a:solidFill>
                  </a:rPr>
                  <a:t> </a:t>
                </a:r>
                <a:br>
                  <a:rPr lang="en-US" sz="1600" b="0" dirty="0">
                    <a:solidFill>
                      <a:srgbClr val="2673BF"/>
                    </a:solidFill>
                  </a:rPr>
                </a:br>
                <a:r>
                  <a:rPr lang="en-US" sz="1600" b="0" dirty="0">
                    <a:solidFill>
                      <a:srgbClr val="2673BF"/>
                    </a:solidFill>
                  </a:rPr>
                  <a:t>proxy for energy loss in tracker</a:t>
                </a:r>
              </a:p>
            </p:txBody>
          </p:sp>
        </mc:Choice>
        <mc:Fallback xmlns="">
          <p:sp>
            <p:nvSpPr>
              <p:cNvPr id="10" name="TextBox 9">
                <a:extLst>
                  <a:ext uri="{FF2B5EF4-FFF2-40B4-BE49-F238E27FC236}">
                    <a16:creationId xmlns:a16="http://schemas.microsoft.com/office/drawing/2014/main" id="{C4D31292-A456-4FD0-B360-6B0C9FADB56C}"/>
                  </a:ext>
                </a:extLst>
              </p:cNvPr>
              <p:cNvSpPr txBox="1">
                <a:spLocks noRot="1" noChangeAspect="1" noMove="1" noResize="1" noEditPoints="1" noAdjustHandles="1" noChangeArrowheads="1" noChangeShapeType="1" noTextEdit="1"/>
              </p:cNvSpPr>
              <p:nvPr/>
            </p:nvSpPr>
            <p:spPr>
              <a:xfrm>
                <a:off x="1169192" y="2742199"/>
                <a:ext cx="2811592" cy="793230"/>
              </a:xfrm>
              <a:prstGeom prst="rect">
                <a:avLst/>
              </a:prstGeom>
              <a:blipFill>
                <a:blip r:embed="rId3"/>
                <a:stretch>
                  <a:fillRect l="-1302" b="-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039B7CC1-2DBA-45BB-9FCD-A0F3CB39F9D0}"/>
                  </a:ext>
                </a:extLst>
              </p:cNvPr>
              <p:cNvSpPr txBox="1">
                <a:spLocks/>
              </p:cNvSpPr>
              <p:nvPr/>
            </p:nvSpPr>
            <p:spPr>
              <a:xfrm>
                <a:off x="404322" y="1395545"/>
                <a:ext cx="5240339" cy="7184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Consider different regions: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𝑇</m:t>
                        </m:r>
                      </m:sub>
                    </m:sSub>
                    <m:r>
                      <a:rPr lang="en-US" sz="2000" b="0" i="1" smtClean="0">
                        <a:latin typeface="Cambria Math" panose="02040503050406030204" pitchFamily="18" charset="0"/>
                      </a:rPr>
                      <m:t>, </m:t>
                    </m:r>
                    <m:r>
                      <a:rPr lang="en-US" sz="2000" b="0" i="1" smtClean="0">
                        <a:latin typeface="Cambria Math" panose="02040503050406030204" pitchFamily="18" charset="0"/>
                      </a:rPr>
                      <m:t>𝜂</m:t>
                    </m:r>
                    <m:r>
                      <a:rPr lang="en-US" sz="2000" b="0" i="1" smtClean="0">
                        <a:latin typeface="Cambria Math" panose="02040503050406030204" pitchFamily="18" charset="0"/>
                      </a:rPr>
                      <m:t>, </m:t>
                    </m:r>
                    <m:r>
                      <m:rPr>
                        <m:sty m:val="p"/>
                      </m:rPr>
                      <a:rPr lang="en-US" sz="2000" b="0" i="1" smtClean="0">
                        <a:latin typeface="Cambria Math" panose="02040503050406030204" pitchFamily="18" charset="0"/>
                      </a:rPr>
                      <m:t>and</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𝐵𝑟𝑒𝑚𝑠</m:t>
                        </m:r>
                      </m:sub>
                    </m:sSub>
                  </m:oMath>
                </a14:m>
                <a:br>
                  <a:rPr lang="en-US" sz="2000" dirty="0"/>
                </a:br>
                <a:r>
                  <a:rPr lang="en-US" sz="2000" dirty="0"/>
                  <a:t>calculate PDFs for every possible combination</a:t>
                </a:r>
              </a:p>
              <a:p>
                <a:pPr marL="0" indent="0">
                  <a:buFont typeface="Arial" panose="020B0604020202020204" pitchFamily="34" charset="0"/>
                  <a:buNone/>
                </a:pPr>
                <a:endParaRPr lang="en-US" sz="1200" dirty="0"/>
              </a:p>
            </p:txBody>
          </p:sp>
        </mc:Choice>
        <mc:Fallback xmlns="">
          <p:sp>
            <p:nvSpPr>
              <p:cNvPr id="11" name="Content Placeholder 2">
                <a:extLst>
                  <a:ext uri="{FF2B5EF4-FFF2-40B4-BE49-F238E27FC236}">
                    <a16:creationId xmlns:a16="http://schemas.microsoft.com/office/drawing/2014/main" id="{039B7CC1-2DBA-45BB-9FCD-A0F3CB39F9D0}"/>
                  </a:ext>
                </a:extLst>
              </p:cNvPr>
              <p:cNvSpPr txBox="1">
                <a:spLocks noRot="1" noChangeAspect="1" noMove="1" noResize="1" noEditPoints="1" noAdjustHandles="1" noChangeArrowheads="1" noChangeShapeType="1" noTextEdit="1"/>
              </p:cNvSpPr>
              <p:nvPr/>
            </p:nvSpPr>
            <p:spPr>
              <a:xfrm>
                <a:off x="404322" y="1395545"/>
                <a:ext cx="5240339" cy="718448"/>
              </a:xfrm>
              <a:prstGeom prst="rect">
                <a:avLst/>
              </a:prstGeom>
              <a:blipFill>
                <a:blip r:embed="rId4"/>
                <a:stretch>
                  <a:fillRect l="-1163" t="-9322" b="-42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01FA38B9-F4E0-4763-9528-8E65D83FC488}"/>
                  </a:ext>
                </a:extLst>
              </p:cNvPr>
              <p:cNvGraphicFramePr>
                <a:graphicFrameLocks noGrp="1"/>
              </p:cNvGraphicFramePr>
              <p:nvPr>
                <p:extLst>
                  <p:ext uri="{D42A27DB-BD31-4B8C-83A1-F6EECF244321}">
                    <p14:modId xmlns:p14="http://schemas.microsoft.com/office/powerpoint/2010/main" val="3842742765"/>
                  </p:ext>
                </p:extLst>
              </p:nvPr>
            </p:nvGraphicFramePr>
            <p:xfrm>
              <a:off x="6021451" y="1097853"/>
              <a:ext cx="5801551" cy="748184"/>
            </p:xfrm>
            <a:graphic>
              <a:graphicData uri="http://schemas.openxmlformats.org/drawingml/2006/table">
                <a:tbl>
                  <a:tblPr firstRow="1" bandRow="1">
                    <a:tableStyleId>{5C22544A-7EE6-4342-B048-85BDC9FD1C3A}</a:tableStyleId>
                  </a:tblPr>
                  <a:tblGrid>
                    <a:gridCol w="1346860">
                      <a:extLst>
                        <a:ext uri="{9D8B030D-6E8A-4147-A177-3AD203B41FA5}">
                          <a16:colId xmlns:a16="http://schemas.microsoft.com/office/drawing/2014/main" val="4203697545"/>
                        </a:ext>
                      </a:extLst>
                    </a:gridCol>
                    <a:gridCol w="1446148">
                      <a:extLst>
                        <a:ext uri="{9D8B030D-6E8A-4147-A177-3AD203B41FA5}">
                          <a16:colId xmlns:a16="http://schemas.microsoft.com/office/drawing/2014/main" val="507942175"/>
                        </a:ext>
                      </a:extLst>
                    </a:gridCol>
                    <a:gridCol w="1545436">
                      <a:extLst>
                        <a:ext uri="{9D8B030D-6E8A-4147-A177-3AD203B41FA5}">
                          <a16:colId xmlns:a16="http://schemas.microsoft.com/office/drawing/2014/main" val="3589974519"/>
                        </a:ext>
                      </a:extLst>
                    </a:gridCol>
                    <a:gridCol w="1463107">
                      <a:extLst>
                        <a:ext uri="{9D8B030D-6E8A-4147-A177-3AD203B41FA5}">
                          <a16:colId xmlns:a16="http://schemas.microsoft.com/office/drawing/2014/main" val="2929469085"/>
                        </a:ext>
                      </a:extLst>
                    </a:gridCol>
                  </a:tblGrid>
                  <a:tr h="374092">
                    <a:tc>
                      <a:txBody>
                        <a:bodyPr/>
                        <a:lstStyle/>
                        <a:p>
                          <a:pPr marL="0" marR="0" algn="ctr" fontAlgn="t">
                            <a:spcBef>
                              <a:spcPts val="0"/>
                            </a:spcBef>
                            <a:spcAft>
                              <a:spcPts val="0"/>
                            </a:spcAft>
                          </a:pPr>
                          <a14:m>
                            <m:oMath xmlns:m="http://schemas.openxmlformats.org/officeDocument/2006/math">
                              <m:sSub>
                                <m:sSubPr>
                                  <m:ctrlPr>
                                    <a:rPr lang="en-US" sz="1400" i="1" smtClean="0">
                                      <a:effectLst/>
                                      <a:latin typeface="Cambria Math" panose="02040503050406030204" pitchFamily="18" charset="0"/>
                                    </a:rPr>
                                  </m:ctrlPr>
                                </m:sSubPr>
                                <m:e>
                                  <m:r>
                                    <a:rPr lang="en-US" sz="1400">
                                      <a:effectLst/>
                                      <a:latin typeface="Cambria Math" panose="02040503050406030204" pitchFamily="18" charset="0"/>
                                    </a:rPr>
                                    <m:t>𝑝</m:t>
                                  </m:r>
                                </m:e>
                                <m:sub>
                                  <m:r>
                                    <a:rPr lang="en-US" sz="1400">
                                      <a:effectLst/>
                                      <a:latin typeface="Cambria Math" panose="02040503050406030204" pitchFamily="18" charset="0"/>
                                    </a:rPr>
                                    <m:t>𝑇</m:t>
                                  </m:r>
                                </m:sub>
                              </m:sSub>
                            </m:oMath>
                          </a14:m>
                          <a:r>
                            <a:rPr lang="en-US" sz="1400" dirty="0">
                              <a:effectLst/>
                              <a:latin typeface="Calibri" panose="020F0502020204030204" pitchFamily="34" charset="0"/>
                            </a:rPr>
                            <a:t> Very Low</a:t>
                          </a:r>
                          <a:endParaRPr lang="en-US" sz="1400" dirty="0">
                            <a:effectLst/>
                          </a:endParaRPr>
                        </a:p>
                      </a:txBody>
                      <a:tcPr marL="51245" marR="51245" marT="51245" marB="51245" anchor="ctr"/>
                    </a:tc>
                    <a:tc>
                      <a:txBody>
                        <a:bodyPr/>
                        <a:lstStyle/>
                        <a:p>
                          <a:pPr marL="0" marR="0" algn="ctr" fontAlgn="t">
                            <a:spcBef>
                              <a:spcPts val="0"/>
                            </a:spcBef>
                            <a:spcAft>
                              <a:spcPts val="0"/>
                            </a:spcAft>
                          </a:pPr>
                          <a14:m>
                            <m:oMath xmlns:m="http://schemas.openxmlformats.org/officeDocument/2006/math">
                              <m:sSub>
                                <m:sSubPr>
                                  <m:ctrlPr>
                                    <a:rPr lang="en-US" sz="1400" i="1" smtClean="0">
                                      <a:effectLst/>
                                      <a:latin typeface="Cambria Math" panose="02040503050406030204" pitchFamily="18" charset="0"/>
                                    </a:rPr>
                                  </m:ctrlPr>
                                </m:sSubPr>
                                <m:e>
                                  <m:r>
                                    <a:rPr lang="en-US" sz="1400">
                                      <a:effectLst/>
                                      <a:latin typeface="Cambria Math" panose="02040503050406030204" pitchFamily="18" charset="0"/>
                                    </a:rPr>
                                    <m:t>𝑝</m:t>
                                  </m:r>
                                </m:e>
                                <m:sub>
                                  <m:r>
                                    <a:rPr lang="en-US" sz="1400">
                                      <a:effectLst/>
                                      <a:latin typeface="Cambria Math" panose="02040503050406030204" pitchFamily="18" charset="0"/>
                                    </a:rPr>
                                    <m:t>𝑇</m:t>
                                  </m:r>
                                </m:sub>
                              </m:sSub>
                            </m:oMath>
                          </a14:m>
                          <a:r>
                            <a:rPr lang="en-US" sz="1400" dirty="0">
                              <a:effectLst/>
                              <a:latin typeface="Calibri" panose="020F0502020204030204" pitchFamily="34" charset="0"/>
                            </a:rPr>
                            <a:t> Low</a:t>
                          </a:r>
                          <a:endParaRPr lang="en-US" sz="1400" dirty="0">
                            <a:effectLst/>
                          </a:endParaRPr>
                        </a:p>
                      </a:txBody>
                      <a:tcPr marL="51245" marR="51245" marT="51245" marB="51245" anchor="ctr"/>
                    </a:tc>
                    <a:tc>
                      <a:txBody>
                        <a:bodyPr/>
                        <a:lstStyle/>
                        <a:p>
                          <a:pPr marL="0" marR="0" algn="ctr" fontAlgn="t">
                            <a:spcBef>
                              <a:spcPts val="0"/>
                            </a:spcBef>
                            <a:spcAft>
                              <a:spcPts val="0"/>
                            </a:spcAft>
                          </a:pPr>
                          <a14:m>
                            <m:oMath xmlns:m="http://schemas.openxmlformats.org/officeDocument/2006/math">
                              <m:sSub>
                                <m:sSubPr>
                                  <m:ctrlPr>
                                    <a:rPr lang="en-US" sz="1400" i="1" smtClean="0">
                                      <a:effectLst/>
                                      <a:latin typeface="Cambria Math" panose="02040503050406030204" pitchFamily="18" charset="0"/>
                                    </a:rPr>
                                  </m:ctrlPr>
                                </m:sSubPr>
                                <m:e>
                                  <m:r>
                                    <a:rPr lang="en-US" sz="1400">
                                      <a:effectLst/>
                                      <a:latin typeface="Cambria Math" panose="02040503050406030204" pitchFamily="18" charset="0"/>
                                    </a:rPr>
                                    <m:t>𝑝</m:t>
                                  </m:r>
                                </m:e>
                                <m:sub>
                                  <m:r>
                                    <a:rPr lang="en-US" sz="1400">
                                      <a:effectLst/>
                                      <a:latin typeface="Cambria Math" panose="02040503050406030204" pitchFamily="18" charset="0"/>
                                    </a:rPr>
                                    <m:t>𝑇</m:t>
                                  </m:r>
                                </m:sub>
                              </m:sSub>
                            </m:oMath>
                          </a14:m>
                          <a:r>
                            <a:rPr lang="en-US" sz="1400" dirty="0">
                              <a:effectLst/>
                              <a:latin typeface="Calibri" panose="020F0502020204030204" pitchFamily="34" charset="0"/>
                            </a:rPr>
                            <a:t> Medium</a:t>
                          </a:r>
                          <a:endParaRPr lang="en-US" sz="1400" dirty="0">
                            <a:effectLst/>
                          </a:endParaRPr>
                        </a:p>
                      </a:txBody>
                      <a:tcPr marL="51245" marR="51245" marT="51245" marB="51245" anchor="ctr"/>
                    </a:tc>
                    <a:tc>
                      <a:txBody>
                        <a:bodyPr/>
                        <a:lstStyle/>
                        <a:p>
                          <a:pPr marL="0" marR="0" algn="ctr" fontAlgn="t">
                            <a:spcBef>
                              <a:spcPts val="0"/>
                            </a:spcBef>
                            <a:spcAft>
                              <a:spcPts val="0"/>
                            </a:spcAft>
                          </a:pPr>
                          <a14:m>
                            <m:oMath xmlns:m="http://schemas.openxmlformats.org/officeDocument/2006/math">
                              <m:sSub>
                                <m:sSubPr>
                                  <m:ctrlPr>
                                    <a:rPr lang="en-US" sz="1400" i="1" smtClean="0">
                                      <a:effectLst/>
                                      <a:latin typeface="Cambria Math" panose="02040503050406030204" pitchFamily="18" charset="0"/>
                                    </a:rPr>
                                  </m:ctrlPr>
                                </m:sSubPr>
                                <m:e>
                                  <m:r>
                                    <a:rPr lang="en-US" sz="1400">
                                      <a:effectLst/>
                                      <a:latin typeface="Cambria Math" panose="02040503050406030204" pitchFamily="18" charset="0"/>
                                    </a:rPr>
                                    <m:t>𝑝</m:t>
                                  </m:r>
                                </m:e>
                                <m:sub>
                                  <m:r>
                                    <a:rPr lang="en-US" sz="1400">
                                      <a:effectLst/>
                                      <a:latin typeface="Cambria Math" panose="02040503050406030204" pitchFamily="18" charset="0"/>
                                    </a:rPr>
                                    <m:t>𝑇</m:t>
                                  </m:r>
                                </m:sub>
                              </m:sSub>
                            </m:oMath>
                          </a14:m>
                          <a:r>
                            <a:rPr lang="en-US" sz="1400" dirty="0">
                              <a:effectLst/>
                              <a:latin typeface="Calibri" panose="020F0502020204030204" pitchFamily="34" charset="0"/>
                            </a:rPr>
                            <a:t> High</a:t>
                          </a:r>
                          <a:endParaRPr lang="en-US" sz="1400" dirty="0">
                            <a:effectLst/>
                          </a:endParaRPr>
                        </a:p>
                      </a:txBody>
                      <a:tcPr marL="51245" marR="51245" marT="51245" marB="51245" anchor="ctr"/>
                    </a:tc>
                    <a:extLst>
                      <a:ext uri="{0D108BD9-81ED-4DB2-BD59-A6C34878D82A}">
                        <a16:rowId xmlns:a16="http://schemas.microsoft.com/office/drawing/2014/main" val="3571281946"/>
                      </a:ext>
                    </a:extLst>
                  </a:tr>
                  <a:tr h="374092">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14:m>
                            <m:oMath xmlns:m="http://schemas.openxmlformats.org/officeDocument/2006/math">
                              <m:r>
                                <a:rPr lang="en-US" sz="1400" b="0" i="0" smtClean="0">
                                  <a:effectLst/>
                                  <a:latin typeface="Cambria Math" panose="02040503050406030204" pitchFamily="18" charset="0"/>
                                </a:rPr>
                                <m:t>5</m:t>
                              </m:r>
                              <m:r>
                                <a:rPr lang="en-US" sz="1400" smtClean="0">
                                  <a:effectLst/>
                                  <a:latin typeface="Cambria Math" panose="02040503050406030204" pitchFamily="18" charset="0"/>
                                </a:rPr>
                                <m:t>&lt;</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𝑝</m:t>
                                  </m:r>
                                </m:e>
                                <m:sub>
                                  <m:r>
                                    <a:rPr lang="en-US" sz="1400">
                                      <a:effectLst/>
                                      <a:latin typeface="Cambria Math" panose="02040503050406030204" pitchFamily="18" charset="0"/>
                                    </a:rPr>
                                    <m:t>𝑇</m:t>
                                  </m:r>
                                </m:sub>
                              </m:sSub>
                              <m:r>
                                <a:rPr lang="en-US" sz="1400">
                                  <a:effectLst/>
                                  <a:latin typeface="Cambria Math" panose="02040503050406030204" pitchFamily="18" charset="0"/>
                                </a:rPr>
                                <m:t>&lt;</m:t>
                              </m:r>
                              <m:r>
                                <a:rPr lang="en-US" sz="1400" b="0" i="0" smtClean="0">
                                  <a:effectLst/>
                                  <a:latin typeface="Cambria Math" panose="02040503050406030204" pitchFamily="18" charset="0"/>
                                </a:rPr>
                                <m:t>7</m:t>
                              </m:r>
                            </m:oMath>
                          </a14:m>
                          <a:r>
                            <a:rPr lang="en-US" sz="1400" dirty="0">
                              <a:effectLst/>
                              <a:latin typeface="Calibri" panose="020F0502020204030204" pitchFamily="34" charset="0"/>
                            </a:rPr>
                            <a:t> GeV</a:t>
                          </a:r>
                          <a:endParaRPr lang="en-US" sz="1400" dirty="0">
                            <a:effectLst/>
                          </a:endParaRPr>
                        </a:p>
                      </a:txBody>
                      <a:tcPr marL="51245" marR="51245" marT="51245" marB="51245" anchor="ctr"/>
                    </a:tc>
                    <a:tc>
                      <a:txBody>
                        <a:bodyPr/>
                        <a:lstStyle/>
                        <a:p>
                          <a:pPr marL="0" marR="0" algn="ctr" fontAlgn="t">
                            <a:spcBef>
                              <a:spcPts val="0"/>
                            </a:spcBef>
                            <a:spcAft>
                              <a:spcPts val="0"/>
                            </a:spcAft>
                          </a:pPr>
                          <a14:m>
                            <m:oMath xmlns:m="http://schemas.openxmlformats.org/officeDocument/2006/math">
                              <m:r>
                                <a:rPr lang="en-US" sz="1400" smtClean="0">
                                  <a:effectLst/>
                                  <a:latin typeface="Cambria Math" panose="02040503050406030204" pitchFamily="18" charset="0"/>
                                </a:rPr>
                                <m:t>7&lt;</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𝑝</m:t>
                                  </m:r>
                                </m:e>
                                <m:sub>
                                  <m:r>
                                    <a:rPr lang="en-US" sz="1400">
                                      <a:effectLst/>
                                      <a:latin typeface="Cambria Math" panose="02040503050406030204" pitchFamily="18" charset="0"/>
                                    </a:rPr>
                                    <m:t>𝑇</m:t>
                                  </m:r>
                                </m:sub>
                              </m:sSub>
                              <m:r>
                                <a:rPr lang="en-US" sz="1400">
                                  <a:effectLst/>
                                  <a:latin typeface="Cambria Math" panose="02040503050406030204" pitchFamily="18" charset="0"/>
                                </a:rPr>
                                <m:t>&lt;15</m:t>
                              </m:r>
                            </m:oMath>
                          </a14:m>
                          <a:r>
                            <a:rPr lang="en-US" sz="1400" dirty="0">
                              <a:effectLst/>
                              <a:latin typeface="Calibri" panose="020F0502020204030204" pitchFamily="34" charset="0"/>
                            </a:rPr>
                            <a:t> GeV</a:t>
                          </a:r>
                          <a:endParaRPr lang="en-US" sz="1400" dirty="0">
                            <a:effectLst/>
                          </a:endParaRPr>
                        </a:p>
                      </a:txBody>
                      <a:tcPr marL="51245" marR="51245" marT="51245" marB="51245" anchor="ctr"/>
                    </a:tc>
                    <a:tc>
                      <a:txBody>
                        <a:bodyPr/>
                        <a:lstStyle/>
                        <a:p>
                          <a:pPr marL="0" marR="0" algn="ctr" fontAlgn="t">
                            <a:spcBef>
                              <a:spcPts val="0"/>
                            </a:spcBef>
                            <a:spcAft>
                              <a:spcPts val="0"/>
                            </a:spcAft>
                          </a:pPr>
                          <a14:m>
                            <m:oMath xmlns:m="http://schemas.openxmlformats.org/officeDocument/2006/math">
                              <m:r>
                                <a:rPr lang="en-US" sz="1400" smtClean="0">
                                  <a:effectLst/>
                                  <a:latin typeface="Cambria Math" panose="02040503050406030204" pitchFamily="18" charset="0"/>
                                </a:rPr>
                                <m:t>15&lt;</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𝑝</m:t>
                                  </m:r>
                                </m:e>
                                <m:sub>
                                  <m:r>
                                    <a:rPr lang="en-US" sz="1400">
                                      <a:effectLst/>
                                      <a:latin typeface="Cambria Math" panose="02040503050406030204" pitchFamily="18" charset="0"/>
                                    </a:rPr>
                                    <m:t>𝑇</m:t>
                                  </m:r>
                                </m:sub>
                              </m:sSub>
                              <m:r>
                                <a:rPr lang="en-US" sz="1400">
                                  <a:effectLst/>
                                  <a:latin typeface="Cambria Math" panose="02040503050406030204" pitchFamily="18" charset="0"/>
                                </a:rPr>
                                <m:t>&lt;30</m:t>
                              </m:r>
                              <m:r>
                                <a:rPr lang="en-US" sz="1400" i="1">
                                  <a:effectLst/>
                                  <a:latin typeface="Cambria Math" panose="02040503050406030204" pitchFamily="18" charset="0"/>
                                </a:rPr>
                                <m:t> </m:t>
                              </m:r>
                            </m:oMath>
                          </a14:m>
                          <a:r>
                            <a:rPr lang="en-US" sz="1400" dirty="0">
                              <a:effectLst/>
                              <a:latin typeface="Calibri" panose="020F0502020204030204" pitchFamily="34" charset="0"/>
                            </a:rPr>
                            <a:t>GeV</a:t>
                          </a:r>
                          <a:endParaRPr lang="en-US" sz="1400" dirty="0">
                            <a:effectLst/>
                          </a:endParaRPr>
                        </a:p>
                      </a:txBody>
                      <a:tcPr marL="51245" marR="51245" marT="51245" marB="51245" anchor="ctr"/>
                    </a:tc>
                    <a:tc>
                      <a:txBody>
                        <a:bodyPr/>
                        <a:lstStyle/>
                        <a:p>
                          <a:pPr marL="0" marR="0" algn="ctr" fontAlgn="t">
                            <a:spcBef>
                              <a:spcPts val="0"/>
                            </a:spcBef>
                            <a:spcAft>
                              <a:spcPts val="0"/>
                            </a:spcAft>
                          </a:pPr>
                          <a14:m>
                            <m:oMath xmlns:m="http://schemas.openxmlformats.org/officeDocument/2006/math">
                              <m:sSub>
                                <m:sSubPr>
                                  <m:ctrlPr>
                                    <a:rPr lang="en-US" sz="1400" i="1" smtClean="0">
                                      <a:effectLst/>
                                      <a:latin typeface="Cambria Math" panose="02040503050406030204" pitchFamily="18" charset="0"/>
                                    </a:rPr>
                                  </m:ctrlPr>
                                </m:sSubPr>
                                <m:e>
                                  <m:r>
                                    <a:rPr lang="en-US" sz="1400">
                                      <a:effectLst/>
                                      <a:latin typeface="Cambria Math" panose="02040503050406030204" pitchFamily="18" charset="0"/>
                                    </a:rPr>
                                    <m:t>𝑝</m:t>
                                  </m:r>
                                </m:e>
                                <m:sub>
                                  <m:r>
                                    <a:rPr lang="en-US" sz="1400">
                                      <a:effectLst/>
                                      <a:latin typeface="Cambria Math" panose="02040503050406030204" pitchFamily="18" charset="0"/>
                                    </a:rPr>
                                    <m:t>𝑇</m:t>
                                  </m:r>
                                </m:sub>
                              </m:sSub>
                              <m:r>
                                <a:rPr lang="en-US" sz="1400" b="0" i="0" smtClean="0">
                                  <a:effectLst/>
                                  <a:latin typeface="Cambria Math" panose="02040503050406030204" pitchFamily="18" charset="0"/>
                                </a:rPr>
                                <m:t>&gt;</m:t>
                              </m:r>
                              <m:r>
                                <a:rPr lang="en-US" sz="1400">
                                  <a:effectLst/>
                                  <a:latin typeface="Cambria Math" panose="02040503050406030204" pitchFamily="18" charset="0"/>
                                </a:rPr>
                                <m:t>30</m:t>
                              </m:r>
                            </m:oMath>
                          </a14:m>
                          <a:r>
                            <a:rPr lang="en-US" sz="1400" dirty="0">
                              <a:effectLst/>
                              <a:latin typeface="Calibri" panose="020F0502020204030204" pitchFamily="34" charset="0"/>
                            </a:rPr>
                            <a:t> GeV</a:t>
                          </a:r>
                          <a:endParaRPr lang="en-US" sz="1400" dirty="0">
                            <a:effectLst/>
                          </a:endParaRPr>
                        </a:p>
                      </a:txBody>
                      <a:tcPr marL="51245" marR="51245" marT="51245" marB="51245" anchor="ctr"/>
                    </a:tc>
                    <a:extLst>
                      <a:ext uri="{0D108BD9-81ED-4DB2-BD59-A6C34878D82A}">
                        <a16:rowId xmlns:a16="http://schemas.microsoft.com/office/drawing/2014/main" val="2390012826"/>
                      </a:ext>
                    </a:extLst>
                  </a:tr>
                </a:tbl>
              </a:graphicData>
            </a:graphic>
          </p:graphicFrame>
        </mc:Choice>
        <mc:Fallback xmlns="">
          <p:graphicFrame>
            <p:nvGraphicFramePr>
              <p:cNvPr id="12" name="Table 11">
                <a:extLst>
                  <a:ext uri="{FF2B5EF4-FFF2-40B4-BE49-F238E27FC236}">
                    <a16:creationId xmlns:a16="http://schemas.microsoft.com/office/drawing/2014/main" id="{01FA38B9-F4E0-4763-9528-8E65D83FC488}"/>
                  </a:ext>
                </a:extLst>
              </p:cNvPr>
              <p:cNvGraphicFramePr>
                <a:graphicFrameLocks noGrp="1"/>
              </p:cNvGraphicFramePr>
              <p:nvPr>
                <p:extLst>
                  <p:ext uri="{D42A27DB-BD31-4B8C-83A1-F6EECF244321}">
                    <p14:modId xmlns:p14="http://schemas.microsoft.com/office/powerpoint/2010/main" val="3842742765"/>
                  </p:ext>
                </p:extLst>
              </p:nvPr>
            </p:nvGraphicFramePr>
            <p:xfrm>
              <a:off x="6021451" y="1097853"/>
              <a:ext cx="5801551" cy="748184"/>
            </p:xfrm>
            <a:graphic>
              <a:graphicData uri="http://schemas.openxmlformats.org/drawingml/2006/table">
                <a:tbl>
                  <a:tblPr firstRow="1" bandRow="1">
                    <a:tableStyleId>{5C22544A-7EE6-4342-B048-85BDC9FD1C3A}</a:tableStyleId>
                  </a:tblPr>
                  <a:tblGrid>
                    <a:gridCol w="1346860">
                      <a:extLst>
                        <a:ext uri="{9D8B030D-6E8A-4147-A177-3AD203B41FA5}">
                          <a16:colId xmlns:a16="http://schemas.microsoft.com/office/drawing/2014/main" val="4203697545"/>
                        </a:ext>
                      </a:extLst>
                    </a:gridCol>
                    <a:gridCol w="1446148">
                      <a:extLst>
                        <a:ext uri="{9D8B030D-6E8A-4147-A177-3AD203B41FA5}">
                          <a16:colId xmlns:a16="http://schemas.microsoft.com/office/drawing/2014/main" val="507942175"/>
                        </a:ext>
                      </a:extLst>
                    </a:gridCol>
                    <a:gridCol w="1545436">
                      <a:extLst>
                        <a:ext uri="{9D8B030D-6E8A-4147-A177-3AD203B41FA5}">
                          <a16:colId xmlns:a16="http://schemas.microsoft.com/office/drawing/2014/main" val="3589974519"/>
                        </a:ext>
                      </a:extLst>
                    </a:gridCol>
                    <a:gridCol w="1463107">
                      <a:extLst>
                        <a:ext uri="{9D8B030D-6E8A-4147-A177-3AD203B41FA5}">
                          <a16:colId xmlns:a16="http://schemas.microsoft.com/office/drawing/2014/main" val="2929469085"/>
                        </a:ext>
                      </a:extLst>
                    </a:gridCol>
                  </a:tblGrid>
                  <a:tr h="374092">
                    <a:tc>
                      <a:txBody>
                        <a:bodyPr/>
                        <a:lstStyle/>
                        <a:p>
                          <a:endParaRPr lang="en-US"/>
                        </a:p>
                      </a:txBody>
                      <a:tcPr marL="51245" marR="51245" marT="51245" marB="51245" anchor="ctr">
                        <a:blipFill>
                          <a:blip r:embed="rId5"/>
                          <a:stretch>
                            <a:fillRect l="-452" t="-1613" r="-333032" b="-106452"/>
                          </a:stretch>
                        </a:blipFill>
                      </a:tcPr>
                    </a:tc>
                    <a:tc>
                      <a:txBody>
                        <a:bodyPr/>
                        <a:lstStyle/>
                        <a:p>
                          <a:endParaRPr lang="en-US"/>
                        </a:p>
                      </a:txBody>
                      <a:tcPr marL="51245" marR="51245" marT="51245" marB="51245" anchor="ctr">
                        <a:blipFill>
                          <a:blip r:embed="rId5"/>
                          <a:stretch>
                            <a:fillRect l="-93277" t="-1613" r="-209244" b="-106452"/>
                          </a:stretch>
                        </a:blipFill>
                      </a:tcPr>
                    </a:tc>
                    <a:tc>
                      <a:txBody>
                        <a:bodyPr/>
                        <a:lstStyle/>
                        <a:p>
                          <a:endParaRPr lang="en-US"/>
                        </a:p>
                      </a:txBody>
                      <a:tcPr marL="51245" marR="51245" marT="51245" marB="51245" anchor="ctr">
                        <a:blipFill>
                          <a:blip r:embed="rId5"/>
                          <a:stretch>
                            <a:fillRect l="-181102" t="-1613" r="-96063" b="-106452"/>
                          </a:stretch>
                        </a:blipFill>
                      </a:tcPr>
                    </a:tc>
                    <a:tc>
                      <a:txBody>
                        <a:bodyPr/>
                        <a:lstStyle/>
                        <a:p>
                          <a:endParaRPr lang="en-US"/>
                        </a:p>
                      </a:txBody>
                      <a:tcPr marL="51245" marR="51245" marT="51245" marB="51245" anchor="ctr">
                        <a:blipFill>
                          <a:blip r:embed="rId5"/>
                          <a:stretch>
                            <a:fillRect l="-297500" t="-1613" r="-1667" b="-106452"/>
                          </a:stretch>
                        </a:blipFill>
                      </a:tcPr>
                    </a:tc>
                    <a:extLst>
                      <a:ext uri="{0D108BD9-81ED-4DB2-BD59-A6C34878D82A}">
                        <a16:rowId xmlns:a16="http://schemas.microsoft.com/office/drawing/2014/main" val="3571281946"/>
                      </a:ext>
                    </a:extLst>
                  </a:tr>
                  <a:tr h="374092">
                    <a:tc>
                      <a:txBody>
                        <a:bodyPr/>
                        <a:lstStyle/>
                        <a:p>
                          <a:endParaRPr lang="en-US"/>
                        </a:p>
                      </a:txBody>
                      <a:tcPr marL="51245" marR="51245" marT="51245" marB="51245" anchor="ctr">
                        <a:blipFill>
                          <a:blip r:embed="rId5"/>
                          <a:stretch>
                            <a:fillRect l="-452" t="-103279" r="-333032" b="-8197"/>
                          </a:stretch>
                        </a:blipFill>
                      </a:tcPr>
                    </a:tc>
                    <a:tc>
                      <a:txBody>
                        <a:bodyPr/>
                        <a:lstStyle/>
                        <a:p>
                          <a:endParaRPr lang="en-US"/>
                        </a:p>
                      </a:txBody>
                      <a:tcPr marL="51245" marR="51245" marT="51245" marB="51245" anchor="ctr">
                        <a:blipFill>
                          <a:blip r:embed="rId5"/>
                          <a:stretch>
                            <a:fillRect l="-93277" t="-103279" r="-209244" b="-8197"/>
                          </a:stretch>
                        </a:blipFill>
                      </a:tcPr>
                    </a:tc>
                    <a:tc>
                      <a:txBody>
                        <a:bodyPr/>
                        <a:lstStyle/>
                        <a:p>
                          <a:endParaRPr lang="en-US"/>
                        </a:p>
                      </a:txBody>
                      <a:tcPr marL="51245" marR="51245" marT="51245" marB="51245" anchor="ctr">
                        <a:blipFill>
                          <a:blip r:embed="rId5"/>
                          <a:stretch>
                            <a:fillRect l="-181102" t="-103279" r="-96063" b="-8197"/>
                          </a:stretch>
                        </a:blipFill>
                      </a:tcPr>
                    </a:tc>
                    <a:tc>
                      <a:txBody>
                        <a:bodyPr/>
                        <a:lstStyle/>
                        <a:p>
                          <a:endParaRPr lang="en-US"/>
                        </a:p>
                      </a:txBody>
                      <a:tcPr marL="51245" marR="51245" marT="51245" marB="51245" anchor="ctr">
                        <a:blipFill>
                          <a:blip r:embed="rId5"/>
                          <a:stretch>
                            <a:fillRect l="-297500" t="-103279" r="-1667" b="-8197"/>
                          </a:stretch>
                        </a:blipFill>
                      </a:tcPr>
                    </a:tc>
                    <a:extLst>
                      <a:ext uri="{0D108BD9-81ED-4DB2-BD59-A6C34878D82A}">
                        <a16:rowId xmlns:a16="http://schemas.microsoft.com/office/drawing/2014/main" val="239001282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3" name="Table 12">
                <a:extLst>
                  <a:ext uri="{FF2B5EF4-FFF2-40B4-BE49-F238E27FC236}">
                    <a16:creationId xmlns:a16="http://schemas.microsoft.com/office/drawing/2014/main" id="{7E1CBCC9-2A78-408C-B080-5C61F102AEC8}"/>
                  </a:ext>
                </a:extLst>
              </p:cNvPr>
              <p:cNvGraphicFramePr>
                <a:graphicFrameLocks noGrp="1"/>
              </p:cNvGraphicFramePr>
              <p:nvPr>
                <p:extLst>
                  <p:ext uri="{D42A27DB-BD31-4B8C-83A1-F6EECF244321}">
                    <p14:modId xmlns:p14="http://schemas.microsoft.com/office/powerpoint/2010/main" val="4092555931"/>
                  </p:ext>
                </p:extLst>
              </p:nvPr>
            </p:nvGraphicFramePr>
            <p:xfrm>
              <a:off x="6026273" y="1839533"/>
              <a:ext cx="5801551" cy="964387"/>
            </p:xfrm>
            <a:graphic>
              <a:graphicData uri="http://schemas.openxmlformats.org/drawingml/2006/table">
                <a:tbl>
                  <a:tblPr firstRow="1" bandRow="1">
                    <a:tableStyleId>{5C22544A-7EE6-4342-B048-85BDC9FD1C3A}</a:tableStyleId>
                  </a:tblPr>
                  <a:tblGrid>
                    <a:gridCol w="1193801">
                      <a:extLst>
                        <a:ext uri="{9D8B030D-6E8A-4147-A177-3AD203B41FA5}">
                          <a16:colId xmlns:a16="http://schemas.microsoft.com/office/drawing/2014/main" val="700722737"/>
                        </a:ext>
                      </a:extLst>
                    </a:gridCol>
                    <a:gridCol w="1503108">
                      <a:extLst>
                        <a:ext uri="{9D8B030D-6E8A-4147-A177-3AD203B41FA5}">
                          <a16:colId xmlns:a16="http://schemas.microsoft.com/office/drawing/2014/main" val="2601447055"/>
                        </a:ext>
                      </a:extLst>
                    </a:gridCol>
                    <a:gridCol w="1601534">
                      <a:extLst>
                        <a:ext uri="{9D8B030D-6E8A-4147-A177-3AD203B41FA5}">
                          <a16:colId xmlns:a16="http://schemas.microsoft.com/office/drawing/2014/main" val="2933764983"/>
                        </a:ext>
                      </a:extLst>
                    </a:gridCol>
                    <a:gridCol w="1503108">
                      <a:extLst>
                        <a:ext uri="{9D8B030D-6E8A-4147-A177-3AD203B41FA5}">
                          <a16:colId xmlns:a16="http://schemas.microsoft.com/office/drawing/2014/main" val="801752589"/>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rPr>
                            <a:t>Central </a:t>
                          </a:r>
                          <a14:m>
                            <m:oMath xmlns:m="http://schemas.openxmlformats.org/officeDocument/2006/math">
                              <m:r>
                                <a:rPr lang="en-US" sz="1400" b="1" i="1" smtClean="0">
                                  <a:effectLst/>
                                  <a:latin typeface="Cambria Math" panose="02040503050406030204" pitchFamily="18" charset="0"/>
                                </a:rPr>
                                <m:t>𝜼</m:t>
                              </m:r>
                            </m:oMath>
                          </a14:m>
                          <a:endParaRPr lang="en-US" sz="1400" dirty="0">
                            <a:effectLst/>
                          </a:endParaRPr>
                        </a:p>
                        <a:p>
                          <a:pPr algn="ct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rPr>
                            <a:t>Medium </a:t>
                          </a:r>
                          <a14:m>
                            <m:oMath xmlns:m="http://schemas.openxmlformats.org/officeDocument/2006/math">
                              <m:r>
                                <a:rPr lang="en-US" sz="1400" b="1" i="1" smtClean="0">
                                  <a:effectLst/>
                                  <a:latin typeface="Cambria Math" panose="02040503050406030204" pitchFamily="18" charset="0"/>
                                </a:rPr>
                                <m:t>𝜼</m:t>
                              </m:r>
                            </m:oMath>
                          </a14:m>
                          <a:endParaRPr lang="en-US" sz="1400" dirty="0">
                            <a:effectLst/>
                          </a:endParaRPr>
                        </a:p>
                        <a:p>
                          <a:pPr algn="ct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rPr>
                            <a:t>Crack </a:t>
                          </a:r>
                          <a14:m>
                            <m:oMath xmlns:m="http://schemas.openxmlformats.org/officeDocument/2006/math">
                              <m:r>
                                <a:rPr lang="en-US" sz="1400" b="1" i="1" smtClean="0">
                                  <a:effectLst/>
                                  <a:latin typeface="Cambria Math" panose="02040503050406030204" pitchFamily="18" charset="0"/>
                                </a:rPr>
                                <m:t>𝜼</m:t>
                              </m:r>
                            </m:oMath>
                          </a14:m>
                          <a:endParaRPr lang="en-US" sz="1400" dirty="0">
                            <a:effectLst/>
                          </a:endParaRPr>
                        </a:p>
                        <a:p>
                          <a:pPr algn="ct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rPr>
                            <a:t>Forward </a:t>
                          </a:r>
                          <a14:m>
                            <m:oMath xmlns:m="http://schemas.openxmlformats.org/officeDocument/2006/math">
                              <m:r>
                                <a:rPr lang="en-US" sz="1400" b="1" i="1" smtClean="0">
                                  <a:effectLst/>
                                  <a:latin typeface="Cambria Math" panose="02040503050406030204" pitchFamily="18" charset="0"/>
                                </a:rPr>
                                <m:t>𝜼</m:t>
                              </m:r>
                            </m:oMath>
                          </a14:m>
                          <a:endParaRPr lang="en-US" sz="1400" dirty="0">
                            <a:effectLst/>
                          </a:endParaRPr>
                        </a:p>
                        <a:p>
                          <a:pPr algn="ctr"/>
                          <a:endParaRPr lang="en-US" sz="1400" dirty="0"/>
                        </a:p>
                      </a:txBody>
                      <a:tcPr/>
                    </a:tc>
                    <a:extLst>
                      <a:ext uri="{0D108BD9-81ED-4DB2-BD59-A6C34878D82A}">
                        <a16:rowId xmlns:a16="http://schemas.microsoft.com/office/drawing/2014/main" val="347541248"/>
                      </a:ext>
                    </a:extLst>
                  </a:tr>
                  <a:tr h="4462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lang="x-IV_mathan" sz="1400" i="1" smtClean="0">
                                        <a:effectLst/>
                                        <a:latin typeface="Cambria Math" panose="02040503050406030204" pitchFamily="18" charset="0"/>
                                      </a:rPr>
                                    </m:ctrlPr>
                                  </m:dPr>
                                  <m:e>
                                    <m:r>
                                      <a:rPr lang="x-IV_mathan" sz="1400">
                                        <a:effectLst/>
                                        <a:latin typeface="Cambria Math" panose="02040503050406030204" pitchFamily="18" charset="0"/>
                                      </a:rPr>
                                      <m:t>𝜂</m:t>
                                    </m:r>
                                  </m:e>
                                </m:d>
                                <m:r>
                                  <a:rPr lang="x-IV_mathan" sz="1400">
                                    <a:effectLst/>
                                    <a:latin typeface="Cambria Math" panose="02040503050406030204" pitchFamily="18" charset="0"/>
                                  </a:rPr>
                                  <m:t>&lt;0.7</m:t>
                                </m:r>
                              </m:oMath>
                            </m:oMathPara>
                          </a14:m>
                          <a:endParaRPr lang="x-IV_mathan" sz="1400" dirty="0">
                            <a:effectLst/>
                            <a:latin typeface="Cambria Math" panose="02040503050406030204" pitchFamily="18" charset="0"/>
                          </a:endParaRPr>
                        </a:p>
                      </a:txBody>
                      <a:tcPr>
                        <a:solidFill>
                          <a:srgbClr val="E9EB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x-IV_mathan" sz="1400" smtClean="0">
                                    <a:effectLst/>
                                    <a:latin typeface="Cambria Math" panose="02040503050406030204" pitchFamily="18" charset="0"/>
                                  </a:rPr>
                                  <m:t>0.</m:t>
                                </m:r>
                                <m:r>
                                  <a:rPr lang="en-US" sz="1400" b="0" i="0" smtClean="0">
                                    <a:effectLst/>
                                    <a:latin typeface="Cambria Math" panose="02040503050406030204" pitchFamily="18" charset="0"/>
                                  </a:rPr>
                                  <m:t>7</m:t>
                                </m:r>
                                <m:r>
                                  <a:rPr lang="x-IV_mathan" sz="1400" smtClean="0">
                                    <a:effectLst/>
                                    <a:latin typeface="Cambria Math" panose="02040503050406030204" pitchFamily="18" charset="0"/>
                                  </a:rPr>
                                  <m:t>&lt;</m:t>
                                </m:r>
                                <m:r>
                                  <a:rPr lang="x-IV_mathan" sz="1400" i="1">
                                    <a:effectLst/>
                                    <a:latin typeface="Cambria Math" panose="02040503050406030204" pitchFamily="18" charset="0"/>
                                  </a:rPr>
                                  <m:t> </m:t>
                                </m:r>
                                <m:d>
                                  <m:dPr>
                                    <m:begChr m:val="|"/>
                                    <m:endChr m:val="|"/>
                                    <m:ctrlPr>
                                      <a:rPr lang="x-IV_mathan" sz="1400" i="1">
                                        <a:effectLst/>
                                        <a:latin typeface="Cambria Math" panose="02040503050406030204" pitchFamily="18" charset="0"/>
                                      </a:rPr>
                                    </m:ctrlPr>
                                  </m:dPr>
                                  <m:e>
                                    <m:r>
                                      <a:rPr lang="x-IV_mathan" sz="1400">
                                        <a:effectLst/>
                                        <a:latin typeface="Cambria Math" panose="02040503050406030204" pitchFamily="18" charset="0"/>
                                      </a:rPr>
                                      <m:t>𝜂</m:t>
                                    </m:r>
                                  </m:e>
                                </m:d>
                                <m:r>
                                  <a:rPr lang="x-IV_mathan" sz="1400">
                                    <a:effectLst/>
                                    <a:latin typeface="Cambria Math" panose="02040503050406030204" pitchFamily="18" charset="0"/>
                                  </a:rPr>
                                  <m:t>&lt;1.37</m:t>
                                </m:r>
                              </m:oMath>
                            </m:oMathPara>
                          </a14:m>
                          <a:endParaRPr lang="x-IV_mathan" sz="1400" dirty="0">
                            <a:effectLst/>
                            <a:latin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x-IV_mathan" sz="1400" smtClean="0">
                                    <a:effectLst/>
                                    <a:latin typeface="Cambria Math" panose="02040503050406030204" pitchFamily="18" charset="0"/>
                                  </a:rPr>
                                  <m:t>1.37&lt;</m:t>
                                </m:r>
                                <m:r>
                                  <a:rPr lang="x-IV_mathan" sz="1400" i="1" smtClean="0">
                                    <a:effectLst/>
                                    <a:latin typeface="Cambria Math" panose="02040503050406030204" pitchFamily="18" charset="0"/>
                                  </a:rPr>
                                  <m:t> </m:t>
                                </m:r>
                                <m:d>
                                  <m:dPr>
                                    <m:begChr m:val="|"/>
                                    <m:endChr m:val="|"/>
                                    <m:ctrlPr>
                                      <a:rPr lang="x-IV_mathan" sz="1400" i="1">
                                        <a:effectLst/>
                                        <a:latin typeface="Cambria Math" panose="02040503050406030204" pitchFamily="18" charset="0"/>
                                      </a:rPr>
                                    </m:ctrlPr>
                                  </m:dPr>
                                  <m:e>
                                    <m:r>
                                      <a:rPr lang="x-IV_mathan" sz="1400">
                                        <a:effectLst/>
                                        <a:latin typeface="Cambria Math" panose="02040503050406030204" pitchFamily="18" charset="0"/>
                                      </a:rPr>
                                      <m:t>𝜂</m:t>
                                    </m:r>
                                  </m:e>
                                </m:d>
                                <m:r>
                                  <a:rPr lang="x-IV_mathan" sz="1400">
                                    <a:effectLst/>
                                    <a:latin typeface="Cambria Math" panose="02040503050406030204" pitchFamily="18" charset="0"/>
                                  </a:rPr>
                                  <m:t>&lt;1.52</m:t>
                                </m:r>
                              </m:oMath>
                            </m:oMathPara>
                          </a14:m>
                          <a:endParaRPr lang="x-IV_mathan" sz="1400" dirty="0">
                            <a:effectLst/>
                            <a:latin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x-IV_mathan" sz="1400" smtClean="0">
                                    <a:effectLst/>
                                    <a:latin typeface="Cambria Math" panose="02040503050406030204" pitchFamily="18" charset="0"/>
                                  </a:rPr>
                                  <m:t>1.52&lt;</m:t>
                                </m:r>
                                <m:r>
                                  <a:rPr lang="x-IV_mathan" sz="1400" i="1">
                                    <a:effectLst/>
                                    <a:latin typeface="Cambria Math" panose="02040503050406030204" pitchFamily="18" charset="0"/>
                                  </a:rPr>
                                  <m:t> </m:t>
                                </m:r>
                                <m:d>
                                  <m:dPr>
                                    <m:begChr m:val="|"/>
                                    <m:endChr m:val="|"/>
                                    <m:ctrlPr>
                                      <a:rPr lang="x-IV_mathan" sz="1400" i="1">
                                        <a:effectLst/>
                                        <a:latin typeface="Cambria Math" panose="02040503050406030204" pitchFamily="18" charset="0"/>
                                      </a:rPr>
                                    </m:ctrlPr>
                                  </m:dPr>
                                  <m:e>
                                    <m:r>
                                      <a:rPr lang="x-IV_mathan" sz="1400">
                                        <a:effectLst/>
                                        <a:latin typeface="Cambria Math" panose="02040503050406030204" pitchFamily="18" charset="0"/>
                                      </a:rPr>
                                      <m:t>𝜂</m:t>
                                    </m:r>
                                  </m:e>
                                </m:d>
                                <m:r>
                                  <a:rPr lang="x-IV_mathan" sz="1400">
                                    <a:effectLst/>
                                    <a:latin typeface="Cambria Math" panose="02040503050406030204" pitchFamily="18" charset="0"/>
                                  </a:rPr>
                                  <m:t>&lt;2.5</m:t>
                                </m:r>
                              </m:oMath>
                            </m:oMathPara>
                          </a14:m>
                          <a:endParaRPr lang="x-IV_mathan" sz="1400" dirty="0">
                            <a:effectLst/>
                            <a:latin typeface="Cambria Math" panose="02040503050406030204" pitchFamily="18" charset="0"/>
                          </a:endParaRPr>
                        </a:p>
                      </a:txBody>
                      <a:tcPr/>
                    </a:tc>
                    <a:extLst>
                      <a:ext uri="{0D108BD9-81ED-4DB2-BD59-A6C34878D82A}">
                        <a16:rowId xmlns:a16="http://schemas.microsoft.com/office/drawing/2014/main" val="287398674"/>
                      </a:ext>
                    </a:extLst>
                  </a:tr>
                </a:tbl>
              </a:graphicData>
            </a:graphic>
          </p:graphicFrame>
        </mc:Choice>
        <mc:Fallback xmlns="">
          <p:graphicFrame>
            <p:nvGraphicFramePr>
              <p:cNvPr id="13" name="Table 12">
                <a:extLst>
                  <a:ext uri="{FF2B5EF4-FFF2-40B4-BE49-F238E27FC236}">
                    <a16:creationId xmlns:a16="http://schemas.microsoft.com/office/drawing/2014/main" id="{7E1CBCC9-2A78-408C-B080-5C61F102AEC8}"/>
                  </a:ext>
                </a:extLst>
              </p:cNvPr>
              <p:cNvGraphicFramePr>
                <a:graphicFrameLocks noGrp="1"/>
              </p:cNvGraphicFramePr>
              <p:nvPr>
                <p:extLst>
                  <p:ext uri="{D42A27DB-BD31-4B8C-83A1-F6EECF244321}">
                    <p14:modId xmlns:p14="http://schemas.microsoft.com/office/powerpoint/2010/main" val="4092555931"/>
                  </p:ext>
                </p:extLst>
              </p:nvPr>
            </p:nvGraphicFramePr>
            <p:xfrm>
              <a:off x="6026273" y="1839533"/>
              <a:ext cx="5801551" cy="964387"/>
            </p:xfrm>
            <a:graphic>
              <a:graphicData uri="http://schemas.openxmlformats.org/drawingml/2006/table">
                <a:tbl>
                  <a:tblPr firstRow="1" bandRow="1">
                    <a:tableStyleId>{5C22544A-7EE6-4342-B048-85BDC9FD1C3A}</a:tableStyleId>
                  </a:tblPr>
                  <a:tblGrid>
                    <a:gridCol w="1193801">
                      <a:extLst>
                        <a:ext uri="{9D8B030D-6E8A-4147-A177-3AD203B41FA5}">
                          <a16:colId xmlns:a16="http://schemas.microsoft.com/office/drawing/2014/main" val="700722737"/>
                        </a:ext>
                      </a:extLst>
                    </a:gridCol>
                    <a:gridCol w="1503108">
                      <a:extLst>
                        <a:ext uri="{9D8B030D-6E8A-4147-A177-3AD203B41FA5}">
                          <a16:colId xmlns:a16="http://schemas.microsoft.com/office/drawing/2014/main" val="2601447055"/>
                        </a:ext>
                      </a:extLst>
                    </a:gridCol>
                    <a:gridCol w="1601534">
                      <a:extLst>
                        <a:ext uri="{9D8B030D-6E8A-4147-A177-3AD203B41FA5}">
                          <a16:colId xmlns:a16="http://schemas.microsoft.com/office/drawing/2014/main" val="2933764983"/>
                        </a:ext>
                      </a:extLst>
                    </a:gridCol>
                    <a:gridCol w="1503108">
                      <a:extLst>
                        <a:ext uri="{9D8B030D-6E8A-4147-A177-3AD203B41FA5}">
                          <a16:colId xmlns:a16="http://schemas.microsoft.com/office/drawing/2014/main" val="801752589"/>
                        </a:ext>
                      </a:extLst>
                    </a:gridCol>
                  </a:tblGrid>
                  <a:tr h="518160">
                    <a:tc>
                      <a:txBody>
                        <a:bodyPr/>
                        <a:lstStyle/>
                        <a:p>
                          <a:endParaRPr lang="en-US"/>
                        </a:p>
                      </a:txBody>
                      <a:tcPr>
                        <a:blipFill>
                          <a:blip r:embed="rId6"/>
                          <a:stretch>
                            <a:fillRect l="-510" t="-1176" r="-388265" b="-90588"/>
                          </a:stretch>
                        </a:blipFill>
                      </a:tcPr>
                    </a:tc>
                    <a:tc>
                      <a:txBody>
                        <a:bodyPr/>
                        <a:lstStyle/>
                        <a:p>
                          <a:endParaRPr lang="en-US"/>
                        </a:p>
                      </a:txBody>
                      <a:tcPr>
                        <a:blipFill>
                          <a:blip r:embed="rId6"/>
                          <a:stretch>
                            <a:fillRect l="-79757" t="-1176" r="-208097" b="-90588"/>
                          </a:stretch>
                        </a:blipFill>
                      </a:tcPr>
                    </a:tc>
                    <a:tc>
                      <a:txBody>
                        <a:bodyPr/>
                        <a:lstStyle/>
                        <a:p>
                          <a:endParaRPr lang="en-US"/>
                        </a:p>
                      </a:txBody>
                      <a:tcPr>
                        <a:blipFill>
                          <a:blip r:embed="rId6"/>
                          <a:stretch>
                            <a:fillRect l="-168821" t="-1176" r="-95437" b="-90588"/>
                          </a:stretch>
                        </a:blipFill>
                      </a:tcPr>
                    </a:tc>
                    <a:tc>
                      <a:txBody>
                        <a:bodyPr/>
                        <a:lstStyle/>
                        <a:p>
                          <a:endParaRPr lang="en-US"/>
                        </a:p>
                      </a:txBody>
                      <a:tcPr>
                        <a:blipFill>
                          <a:blip r:embed="rId6"/>
                          <a:stretch>
                            <a:fillRect l="-286235" t="-1176" r="-1619" b="-90588"/>
                          </a:stretch>
                        </a:blipFill>
                      </a:tcPr>
                    </a:tc>
                    <a:extLst>
                      <a:ext uri="{0D108BD9-81ED-4DB2-BD59-A6C34878D82A}">
                        <a16:rowId xmlns:a16="http://schemas.microsoft.com/office/drawing/2014/main" val="347541248"/>
                      </a:ext>
                    </a:extLst>
                  </a:tr>
                  <a:tr h="446227">
                    <a:tc>
                      <a:txBody>
                        <a:bodyPr/>
                        <a:lstStyle/>
                        <a:p>
                          <a:endParaRPr lang="en-US"/>
                        </a:p>
                      </a:txBody>
                      <a:tcPr>
                        <a:blipFill>
                          <a:blip r:embed="rId6"/>
                          <a:stretch>
                            <a:fillRect l="-510" t="-116216" r="-388265" b="-4054"/>
                          </a:stretch>
                        </a:blipFill>
                      </a:tcPr>
                    </a:tc>
                    <a:tc>
                      <a:txBody>
                        <a:bodyPr/>
                        <a:lstStyle/>
                        <a:p>
                          <a:endParaRPr lang="en-US"/>
                        </a:p>
                      </a:txBody>
                      <a:tcPr>
                        <a:blipFill>
                          <a:blip r:embed="rId6"/>
                          <a:stretch>
                            <a:fillRect l="-79757" t="-116216" r="-208097" b="-4054"/>
                          </a:stretch>
                        </a:blipFill>
                      </a:tcPr>
                    </a:tc>
                    <a:tc>
                      <a:txBody>
                        <a:bodyPr/>
                        <a:lstStyle/>
                        <a:p>
                          <a:endParaRPr lang="en-US"/>
                        </a:p>
                      </a:txBody>
                      <a:tcPr>
                        <a:blipFill>
                          <a:blip r:embed="rId6"/>
                          <a:stretch>
                            <a:fillRect l="-168821" t="-116216" r="-95437" b="-4054"/>
                          </a:stretch>
                        </a:blipFill>
                      </a:tcPr>
                    </a:tc>
                    <a:tc>
                      <a:txBody>
                        <a:bodyPr/>
                        <a:lstStyle/>
                        <a:p>
                          <a:endParaRPr lang="en-US"/>
                        </a:p>
                      </a:txBody>
                      <a:tcPr>
                        <a:blipFill>
                          <a:blip r:embed="rId6"/>
                          <a:stretch>
                            <a:fillRect l="-286235" t="-116216" r="-1619" b="-4054"/>
                          </a:stretch>
                        </a:blipFill>
                      </a:tcPr>
                    </a:tc>
                    <a:extLst>
                      <a:ext uri="{0D108BD9-81ED-4DB2-BD59-A6C34878D82A}">
                        <a16:rowId xmlns:a16="http://schemas.microsoft.com/office/drawing/2014/main" val="28739867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4" name="Table 13">
                <a:extLst>
                  <a:ext uri="{FF2B5EF4-FFF2-40B4-BE49-F238E27FC236}">
                    <a16:creationId xmlns:a16="http://schemas.microsoft.com/office/drawing/2014/main" id="{327D16DC-A7AD-43A2-8D33-053D3565269D}"/>
                  </a:ext>
                </a:extLst>
              </p:cNvPr>
              <p:cNvGraphicFramePr>
                <a:graphicFrameLocks noGrp="1"/>
              </p:cNvGraphicFramePr>
              <p:nvPr>
                <p:extLst>
                  <p:ext uri="{D42A27DB-BD31-4B8C-83A1-F6EECF244321}">
                    <p14:modId xmlns:p14="http://schemas.microsoft.com/office/powerpoint/2010/main" val="1319055428"/>
                  </p:ext>
                </p:extLst>
              </p:nvPr>
            </p:nvGraphicFramePr>
            <p:xfrm>
              <a:off x="4908674" y="2800994"/>
              <a:ext cx="6921500" cy="675640"/>
            </p:xfrm>
            <a:graphic>
              <a:graphicData uri="http://schemas.openxmlformats.org/drawingml/2006/table">
                <a:tbl>
                  <a:tblPr firstRow="1" bandRow="1">
                    <a:tableStyleId>{5C22544A-7EE6-4342-B048-85BDC9FD1C3A}</a:tableStyleId>
                  </a:tblPr>
                  <a:tblGrid>
                    <a:gridCol w="1128776">
                      <a:extLst>
                        <a:ext uri="{9D8B030D-6E8A-4147-A177-3AD203B41FA5}">
                          <a16:colId xmlns:a16="http://schemas.microsoft.com/office/drawing/2014/main" val="2398180565"/>
                        </a:ext>
                      </a:extLst>
                    </a:gridCol>
                    <a:gridCol w="1178370">
                      <a:extLst>
                        <a:ext uri="{9D8B030D-6E8A-4147-A177-3AD203B41FA5}">
                          <a16:colId xmlns:a16="http://schemas.microsoft.com/office/drawing/2014/main" val="2237930874"/>
                        </a:ext>
                      </a:extLst>
                    </a:gridCol>
                    <a:gridCol w="4614354">
                      <a:extLst>
                        <a:ext uri="{9D8B030D-6E8A-4147-A177-3AD203B41FA5}">
                          <a16:colId xmlns:a16="http://schemas.microsoft.com/office/drawing/2014/main" val="1624564820"/>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High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𝑓</m:t>
                                  </m:r>
                                </m:e>
                                <m:sub>
                                  <m:r>
                                    <a:rPr lang="en-US" sz="1400" b="0" i="1" smtClean="0">
                                      <a:latin typeface="Cambria Math" panose="02040503050406030204" pitchFamily="18" charset="0"/>
                                    </a:rPr>
                                    <m:t>𝐵𝑟𝑒𝑚𝑠</m:t>
                                  </m:r>
                                </m:sub>
                              </m:sSub>
                            </m:oMath>
                          </a14:m>
                          <a:r>
                            <a:rPr lang="en-US" sz="1400" dirty="0"/>
                            <a:t> </a:t>
                          </a:r>
                        </a:p>
                      </a:txBody>
                      <a:tcPr>
                        <a:lnB w="12700" cap="flat" cmpd="sng" algn="ctr">
                          <a:solidFill>
                            <a:schemeClr val="bg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𝑓</m:t>
                                    </m:r>
                                  </m:e>
                                  <m:sub>
                                    <m:r>
                                      <a:rPr lang="en-US" sz="1400" b="0" i="1" smtClean="0">
                                        <a:solidFill>
                                          <a:schemeClr val="tx1"/>
                                        </a:solidFill>
                                        <a:latin typeface="Cambria Math" panose="02040503050406030204" pitchFamily="18" charset="0"/>
                                      </a:rPr>
                                      <m:t>𝐵𝑟𝑒𝑚𝑠</m:t>
                                    </m:r>
                                  </m:sub>
                                </m:sSub>
                                <m:r>
                                  <a:rPr lang="en-US" sz="1400" b="0" i="1" smtClean="0">
                                    <a:solidFill>
                                      <a:schemeClr val="tx1"/>
                                    </a:solidFill>
                                    <a:latin typeface="Cambria Math" panose="02040503050406030204" pitchFamily="18" charset="0"/>
                                  </a:rPr>
                                  <m:t>≤0.2</m:t>
                                </m:r>
                              </m:oMath>
                            </m:oMathPara>
                          </a14:m>
                          <a:endParaRPr lang="en-US" sz="1400" dirty="0">
                            <a:solidFill>
                              <a:schemeClr val="tx1"/>
                            </a:solidFill>
                          </a:endParaRP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9EB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𝑓</m:t>
                                    </m:r>
                                  </m:e>
                                  <m:sub>
                                    <m:r>
                                      <a:rPr lang="en-US" sz="1400" b="0" i="1" smtClean="0">
                                        <a:solidFill>
                                          <a:schemeClr val="tx1"/>
                                        </a:solidFill>
                                        <a:latin typeface="Cambria Math" panose="02040503050406030204" pitchFamily="18" charset="0"/>
                                      </a:rPr>
                                      <m:t>𝐵𝑟𝑒𝑚𝑠</m:t>
                                    </m:r>
                                  </m:sub>
                                </m:sSub>
                                <m:r>
                                  <a:rPr lang="en-US" sz="1400" b="0" i="1" smtClean="0">
                                    <a:solidFill>
                                      <a:schemeClr val="tx1"/>
                                    </a:solidFill>
                                    <a:latin typeface="Cambria Math" panose="02040503050406030204" pitchFamily="18" charset="0"/>
                                  </a:rPr>
                                  <m:t>≤0.3</m:t>
                                </m:r>
                              </m:oMath>
                            </m:oMathPara>
                          </a14:m>
                          <a:endParaRPr lang="en-US" sz="1400" dirty="0">
                            <a:solidFill>
                              <a:schemeClr val="tx1"/>
                            </a:solidFill>
                          </a:endParaRP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CFD5EA"/>
                        </a:solidFill>
                      </a:tcPr>
                    </a:tc>
                    <a:extLst>
                      <a:ext uri="{0D108BD9-81ED-4DB2-BD59-A6C34878D82A}">
                        <a16:rowId xmlns:a16="http://schemas.microsoft.com/office/drawing/2014/main" val="23398249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mn-lt"/>
                              <a:ea typeface="+mn-ea"/>
                              <a:cs typeface="+mn-cs"/>
                            </a:rPr>
                            <a:t>Low </a:t>
                          </a:r>
                          <a14:m>
                            <m:oMath xmlns:m="http://schemas.openxmlformats.org/officeDocument/2006/math">
                              <m:sSub>
                                <m:sSubPr>
                                  <m:ctrlPr>
                                    <a:rPr kumimoji="0" lang="en-US" sz="1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𝑓</m:t>
                                  </m:r>
                                </m:e>
                                <m:sub>
                                  <m:r>
                                    <a:rPr kumimoji="0" lang="en-US" sz="1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𝐵𝑟𝑒𝑚𝑠</m:t>
                                  </m:r>
                                </m:sub>
                              </m:sSub>
                            </m:oMath>
                          </a14:m>
                          <a:r>
                            <a:rPr kumimoji="0" lang="en-US" sz="1400" b="1" i="0" u="none" strike="noStrike" kern="1200" cap="none" spc="0" normalizeH="0" baseline="0" noProof="0" dirty="0">
                              <a:ln>
                                <a:noFill/>
                              </a:ln>
                              <a:solidFill>
                                <a:prstClr val="white"/>
                              </a:solidFill>
                              <a:effectLst/>
                              <a:uLnTx/>
                              <a:uFillTx/>
                              <a:latin typeface="+mn-lt"/>
                              <a:ea typeface="+mn-ea"/>
                              <a:cs typeface="+mn-cs"/>
                            </a:rPr>
                            <a:t> </a:t>
                          </a:r>
                        </a:p>
                      </a:txBody>
                      <a:tcPr>
                        <a:lnT w="12700" cap="flat" cmpd="sng" algn="ctr">
                          <a:solidFill>
                            <a:schemeClr val="bg1"/>
                          </a:solidFill>
                          <a:prstDash val="solid"/>
                          <a:round/>
                          <a:headEnd type="none" w="med" len="med"/>
                          <a:tailEnd type="none" w="med" len="med"/>
                        </a:lnT>
                        <a:solidFill>
                          <a:srgbClr val="4472C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𝑓</m:t>
                                    </m:r>
                                  </m:e>
                                  <m:sub>
                                    <m:r>
                                      <a:rPr lang="en-US" sz="1400" b="0" i="1" smtClean="0">
                                        <a:latin typeface="Cambria Math" panose="02040503050406030204" pitchFamily="18" charset="0"/>
                                      </a:rPr>
                                      <m:t>𝐵𝑟𝑒𝑚𝑠</m:t>
                                    </m:r>
                                  </m:sub>
                                </m:sSub>
                                <m:r>
                                  <a:rPr lang="en-US" sz="1400" b="0" i="1" smtClean="0">
                                    <a:latin typeface="Cambria Math" panose="02040503050406030204" pitchFamily="18" charset="0"/>
                                  </a:rPr>
                                  <m:t>&gt;0.2</m:t>
                                </m:r>
                              </m:oMath>
                            </m:oMathPara>
                          </a14:m>
                          <a:endParaRPr lang="en-US" sz="1400" dirty="0"/>
                        </a:p>
                      </a:txBody>
                      <a:tcPr>
                        <a:lnT w="12700" cap="flat" cmpd="sng" algn="ctr">
                          <a:solidFill>
                            <a:schemeClr val="bg1"/>
                          </a:solidFill>
                          <a:prstDash val="solid"/>
                          <a:round/>
                          <a:headEnd type="none" w="med" len="med"/>
                          <a:tailEnd type="none" w="med" len="med"/>
                        </a:lnT>
                        <a:solidFill>
                          <a:srgbClr val="E9EB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𝑓</m:t>
                                    </m:r>
                                  </m:e>
                                  <m:sub>
                                    <m:r>
                                      <a:rPr lang="en-US" sz="1400" b="0" i="1" smtClean="0">
                                        <a:latin typeface="Cambria Math" panose="02040503050406030204" pitchFamily="18" charset="0"/>
                                      </a:rPr>
                                      <m:t>𝐵𝑟𝑒𝑚𝑠</m:t>
                                    </m:r>
                                  </m:sub>
                                </m:sSub>
                                <m:r>
                                  <a:rPr lang="en-US" sz="1400" b="0" i="1" smtClean="0">
                                    <a:latin typeface="Cambria Math" panose="02040503050406030204" pitchFamily="18" charset="0"/>
                                  </a:rPr>
                                  <m:t>&gt;0.3</m:t>
                                </m:r>
                              </m:oMath>
                            </m:oMathPara>
                          </a14:m>
                          <a:endParaRPr lang="en-US" sz="1400" dirty="0"/>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935223867"/>
                      </a:ext>
                    </a:extLst>
                  </a:tr>
                </a:tbl>
              </a:graphicData>
            </a:graphic>
          </p:graphicFrame>
        </mc:Choice>
        <mc:Fallback xmlns="">
          <p:graphicFrame>
            <p:nvGraphicFramePr>
              <p:cNvPr id="14" name="Table 13">
                <a:extLst>
                  <a:ext uri="{FF2B5EF4-FFF2-40B4-BE49-F238E27FC236}">
                    <a16:creationId xmlns:a16="http://schemas.microsoft.com/office/drawing/2014/main" id="{327D16DC-A7AD-43A2-8D33-053D3565269D}"/>
                  </a:ext>
                </a:extLst>
              </p:cNvPr>
              <p:cNvGraphicFramePr>
                <a:graphicFrameLocks noGrp="1"/>
              </p:cNvGraphicFramePr>
              <p:nvPr>
                <p:extLst>
                  <p:ext uri="{D42A27DB-BD31-4B8C-83A1-F6EECF244321}">
                    <p14:modId xmlns:p14="http://schemas.microsoft.com/office/powerpoint/2010/main" val="1319055428"/>
                  </p:ext>
                </p:extLst>
              </p:nvPr>
            </p:nvGraphicFramePr>
            <p:xfrm>
              <a:off x="4908674" y="2800994"/>
              <a:ext cx="6921500" cy="675640"/>
            </p:xfrm>
            <a:graphic>
              <a:graphicData uri="http://schemas.openxmlformats.org/drawingml/2006/table">
                <a:tbl>
                  <a:tblPr firstRow="1" bandRow="1">
                    <a:tableStyleId>{5C22544A-7EE6-4342-B048-85BDC9FD1C3A}</a:tableStyleId>
                  </a:tblPr>
                  <a:tblGrid>
                    <a:gridCol w="1128776">
                      <a:extLst>
                        <a:ext uri="{9D8B030D-6E8A-4147-A177-3AD203B41FA5}">
                          <a16:colId xmlns:a16="http://schemas.microsoft.com/office/drawing/2014/main" val="2398180565"/>
                        </a:ext>
                      </a:extLst>
                    </a:gridCol>
                    <a:gridCol w="1178370">
                      <a:extLst>
                        <a:ext uri="{9D8B030D-6E8A-4147-A177-3AD203B41FA5}">
                          <a16:colId xmlns:a16="http://schemas.microsoft.com/office/drawing/2014/main" val="2237930874"/>
                        </a:ext>
                      </a:extLst>
                    </a:gridCol>
                    <a:gridCol w="4614354">
                      <a:extLst>
                        <a:ext uri="{9D8B030D-6E8A-4147-A177-3AD203B41FA5}">
                          <a16:colId xmlns:a16="http://schemas.microsoft.com/office/drawing/2014/main" val="1624564820"/>
                        </a:ext>
                      </a:extLst>
                    </a:gridCol>
                  </a:tblGrid>
                  <a:tr h="304800">
                    <a:tc>
                      <a:txBody>
                        <a:bodyPr/>
                        <a:lstStyle/>
                        <a:p>
                          <a:endParaRPr lang="en-US"/>
                        </a:p>
                      </a:txBody>
                      <a:tcPr>
                        <a:lnB w="12700" cap="flat" cmpd="sng" algn="ctr">
                          <a:solidFill>
                            <a:schemeClr val="bg1"/>
                          </a:solidFill>
                          <a:prstDash val="solid"/>
                          <a:round/>
                          <a:headEnd type="none" w="med" len="med"/>
                          <a:tailEnd type="none" w="med" len="med"/>
                        </a:lnB>
                        <a:blipFill>
                          <a:blip r:embed="rId7"/>
                          <a:stretch>
                            <a:fillRect l="-541" t="-1961" r="-515135" b="-123529"/>
                          </a:stretch>
                        </a:blipFill>
                      </a:tcPr>
                    </a:tc>
                    <a:tc>
                      <a:txBody>
                        <a:bodyPr/>
                        <a:lstStyle/>
                        <a:p>
                          <a:endParaRPr lang="en-US"/>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blipFill>
                          <a:blip r:embed="rId7"/>
                          <a:stretch>
                            <a:fillRect l="-95876" t="-1961" r="-391237" b="-123529"/>
                          </a:stretch>
                        </a:blipFill>
                      </a:tcPr>
                    </a:tc>
                    <a:tc>
                      <a:txBody>
                        <a:bodyPr/>
                        <a:lstStyle/>
                        <a:p>
                          <a:endParaRPr lang="en-US"/>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blipFill>
                          <a:blip r:embed="rId7"/>
                          <a:stretch>
                            <a:fillRect l="-50198" t="-1961" r="-264" b="-123529"/>
                          </a:stretch>
                        </a:blipFill>
                      </a:tcPr>
                    </a:tc>
                    <a:extLst>
                      <a:ext uri="{0D108BD9-81ED-4DB2-BD59-A6C34878D82A}">
                        <a16:rowId xmlns:a16="http://schemas.microsoft.com/office/drawing/2014/main" val="2339824927"/>
                      </a:ext>
                    </a:extLst>
                  </a:tr>
                  <a:tr h="370840">
                    <a:tc>
                      <a:txBody>
                        <a:bodyPr/>
                        <a:lstStyle/>
                        <a:p>
                          <a:endParaRPr lang="en-US"/>
                        </a:p>
                      </a:txBody>
                      <a:tcPr>
                        <a:lnT w="12700" cap="flat" cmpd="sng" algn="ctr">
                          <a:solidFill>
                            <a:schemeClr val="bg1"/>
                          </a:solidFill>
                          <a:prstDash val="solid"/>
                          <a:round/>
                          <a:headEnd type="none" w="med" len="med"/>
                          <a:tailEnd type="none" w="med" len="med"/>
                        </a:lnT>
                        <a:blipFill>
                          <a:blip r:embed="rId7"/>
                          <a:stretch>
                            <a:fillRect l="-541" t="-85246" r="-515135" b="-3279"/>
                          </a:stretch>
                        </a:blipFill>
                      </a:tcPr>
                    </a:tc>
                    <a:tc>
                      <a:txBody>
                        <a:bodyPr/>
                        <a:lstStyle/>
                        <a:p>
                          <a:endParaRPr lang="en-US"/>
                        </a:p>
                      </a:txBody>
                      <a:tcPr>
                        <a:lnT w="12700" cap="flat" cmpd="sng" algn="ctr">
                          <a:solidFill>
                            <a:schemeClr val="bg1"/>
                          </a:solidFill>
                          <a:prstDash val="solid"/>
                          <a:round/>
                          <a:headEnd type="none" w="med" len="med"/>
                          <a:tailEnd type="none" w="med" len="med"/>
                        </a:lnT>
                        <a:blipFill>
                          <a:blip r:embed="rId7"/>
                          <a:stretch>
                            <a:fillRect l="-95876" t="-85246" r="-391237" b="-3279"/>
                          </a:stretch>
                        </a:blipFill>
                      </a:tcPr>
                    </a:tc>
                    <a:tc>
                      <a:txBody>
                        <a:bodyPr/>
                        <a:lstStyle/>
                        <a:p>
                          <a:endParaRPr lang="en-US"/>
                        </a:p>
                      </a:txBody>
                      <a:tcPr>
                        <a:lnT w="12700" cap="flat" cmpd="sng" algn="ctr">
                          <a:solidFill>
                            <a:schemeClr val="bg1"/>
                          </a:solidFill>
                          <a:prstDash val="solid"/>
                          <a:round/>
                          <a:headEnd type="none" w="med" len="med"/>
                          <a:tailEnd type="none" w="med" len="med"/>
                        </a:lnT>
                        <a:blipFill>
                          <a:blip r:embed="rId7"/>
                          <a:stretch>
                            <a:fillRect l="-50198" t="-85246" r="-264" b="-3279"/>
                          </a:stretch>
                        </a:blipFill>
                      </a:tcPr>
                    </a:tc>
                    <a:extLst>
                      <a:ext uri="{0D108BD9-81ED-4DB2-BD59-A6C34878D82A}">
                        <a16:rowId xmlns:a16="http://schemas.microsoft.com/office/drawing/2014/main" val="3935223867"/>
                      </a:ext>
                    </a:extLst>
                  </a:tr>
                </a:tbl>
              </a:graphicData>
            </a:graphic>
          </p:graphicFrame>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DE854406-FB67-45AD-8675-E7F599B97245}"/>
                  </a:ext>
                </a:extLst>
              </p:cNvPr>
              <p:cNvSpPr/>
              <p:nvPr/>
            </p:nvSpPr>
            <p:spPr>
              <a:xfrm>
                <a:off x="6281803" y="3950674"/>
                <a:ext cx="5807833" cy="2340705"/>
              </a:xfrm>
              <a:prstGeom prst="rect">
                <a:avLst/>
              </a:prstGeom>
            </p:spPr>
            <p:txBody>
              <a:bodyPr wrap="square">
                <a:spAutoFit/>
              </a:bodyPr>
              <a:lstStyle/>
              <a:p>
                <a:pPr>
                  <a:spcAft>
                    <a:spcPts val="600"/>
                  </a:spcAft>
                </a:pPr>
                <a:r>
                  <a:rPr lang="en-US" dirty="0"/>
                  <a:t>To qualify for combination, events have to pass conditions:</a:t>
                </a:r>
              </a:p>
              <a:p>
                <a:pPr>
                  <a:spcAft>
                    <a:spcPts val="600"/>
                  </a:spcAft>
                </a:pPr>
                <a:r>
                  <a:rPr lang="en-US" dirty="0"/>
                  <a:t>Agreement on in-tracker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𝑇</m:t>
                        </m:r>
                      </m:sub>
                    </m:sSub>
                  </m:oMath>
                </a14:m>
                <a:r>
                  <a:rPr lang="en-US" dirty="0"/>
                  <a:t> measurements:</a:t>
                </a:r>
                <a:endParaRPr lang="en-US" b="0" i="1" dirty="0">
                  <a:solidFill>
                    <a:schemeClr val="tx1"/>
                  </a:solidFill>
                  <a:latin typeface="Cambria Math" panose="02040503050406030204" pitchFamily="18" charset="0"/>
                </a:endParaRPr>
              </a:p>
              <a:p>
                <a:pPr>
                  <a:spcAft>
                    <a:spcPts val="600"/>
                  </a:spcAft>
                </a:pPr>
                <a:r>
                  <a:rPr lang="en-US" b="0" dirty="0">
                    <a:solidFill>
                      <a:schemeClr val="tx1"/>
                    </a:solidFill>
                  </a:rPr>
                  <a:t>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𝑓</m:t>
                        </m:r>
                      </m:e>
                      <m:sub>
                        <m:r>
                          <a:rPr lang="en-US" b="0" i="1" smtClean="0">
                            <a:solidFill>
                              <a:schemeClr val="tx1"/>
                            </a:solidFill>
                            <a:latin typeface="Cambria Math" panose="02040503050406030204" pitchFamily="18" charset="0"/>
                          </a:rPr>
                          <m:t>𝐵𝑟𝑒𝑚𝑠</m:t>
                        </m:r>
                      </m:sub>
                    </m:sSub>
                    <m:r>
                      <a:rPr lang="en-US" b="0" i="0" smtClean="0">
                        <a:solidFill>
                          <a:schemeClr val="tx1"/>
                        </a:solidFill>
                        <a:latin typeface="Cambria Math" panose="02040503050406030204" pitchFamily="18" charset="0"/>
                      </a:rPr>
                      <m:t>&lt;0.99</m:t>
                    </m:r>
                    <m:r>
                      <a:rPr lang="en-US" i="1">
                        <a:solidFill>
                          <a:schemeClr val="tx1"/>
                        </a:solidFill>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𝐿𝑎𝑠𝑡𝑀𝑒𝑎𝑠𝑇𝑟𝑎𝑐𝑘𝑒𝑟</m:t>
                                </m:r>
                              </m:sub>
                            </m:sSub>
                          </m:num>
                          <m:den>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𝑝𝑒𝑟𝑖𝑔𝑒𝑒𝑇𝑟𝑎𝑐𝑘𝑒𝑟</m:t>
                                </m:r>
                              </m:sub>
                            </m:sSub>
                          </m:den>
                        </m:f>
                      </m:e>
                    </m:d>
                    <m:r>
                      <a:rPr lang="en-US" b="0" i="1" smtClean="0">
                        <a:latin typeface="Cambria Math" panose="02040503050406030204" pitchFamily="18" charset="0"/>
                      </a:rPr>
                      <m:t>&gt;</m:t>
                    </m:r>
                    <m:r>
                      <a:rPr lang="en-US" i="1">
                        <a:latin typeface="Cambria Math" panose="02040503050406030204" pitchFamily="18" charset="0"/>
                      </a:rPr>
                      <m:t>0.01</m:t>
                    </m:r>
                  </m:oMath>
                </a14:m>
                <a:r>
                  <a:rPr lang="en-US" dirty="0"/>
                  <a:t> </a:t>
                </a:r>
              </a:p>
              <a:p>
                <a:pPr>
                  <a:spcAft>
                    <a:spcPts val="600"/>
                  </a:spcAft>
                </a:pPr>
                <a:r>
                  <a:rPr lang="en-US" dirty="0"/>
                  <a:t>Agreement between tracker and calorimeter</a:t>
                </a:r>
              </a:p>
              <a:p>
                <a:pPr>
                  <a:spcAft>
                    <a:spcPts val="600"/>
                  </a:spcAft>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𝑡𝑟𝑎𝑐𝑘𝑒𝑟</m:t>
                              </m:r>
                            </m:sub>
                          </m:sSub>
                        </m:num>
                        <m:den>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𝑐𝑎𝑙𝑜</m:t>
                              </m:r>
                            </m:sub>
                          </m:sSub>
                        </m:den>
                      </m:f>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0.5,</m:t>
                          </m:r>
                          <m:r>
                            <a:rPr lang="en-US" i="1" smtClean="0">
                              <a:latin typeface="Cambria Math" panose="02040503050406030204" pitchFamily="18" charset="0"/>
                            </a:rPr>
                            <m:t>1</m:t>
                          </m:r>
                          <m:r>
                            <a:rPr lang="en-US" b="0" i="1" smtClean="0">
                              <a:latin typeface="Cambria Math" panose="02040503050406030204" pitchFamily="18" charset="0"/>
                            </a:rPr>
                            <m:t>.2</m:t>
                          </m:r>
                        </m:e>
                      </m:d>
                    </m:oMath>
                  </m:oMathPara>
                </a14:m>
                <a:endParaRPr lang="en-US" b="0" dirty="0"/>
              </a:p>
            </p:txBody>
          </p:sp>
        </mc:Choice>
        <mc:Fallback xmlns="">
          <p:sp>
            <p:nvSpPr>
              <p:cNvPr id="15" name="Rectangle 14">
                <a:extLst>
                  <a:ext uri="{FF2B5EF4-FFF2-40B4-BE49-F238E27FC236}">
                    <a16:creationId xmlns:a16="http://schemas.microsoft.com/office/drawing/2014/main" id="{DE854406-FB67-45AD-8675-E7F599B97245}"/>
                  </a:ext>
                </a:extLst>
              </p:cNvPr>
              <p:cNvSpPr>
                <a:spLocks noRot="1" noChangeAspect="1" noMove="1" noResize="1" noEditPoints="1" noAdjustHandles="1" noChangeArrowheads="1" noChangeShapeType="1" noTextEdit="1"/>
              </p:cNvSpPr>
              <p:nvPr/>
            </p:nvSpPr>
            <p:spPr>
              <a:xfrm>
                <a:off x="6281803" y="3950674"/>
                <a:ext cx="5807833" cy="2340705"/>
              </a:xfrm>
              <a:prstGeom prst="rect">
                <a:avLst/>
              </a:prstGeom>
              <a:blipFill>
                <a:blip r:embed="rId8"/>
                <a:stretch>
                  <a:fillRect l="-839" t="-1302"/>
                </a:stretch>
              </a:blipFill>
            </p:spPr>
            <p:txBody>
              <a:bodyPr/>
              <a:lstStyle/>
              <a:p>
                <a:r>
                  <a:rPr lang="en-US">
                    <a:noFill/>
                  </a:rPr>
                  <a:t> </a:t>
                </a:r>
              </a:p>
            </p:txBody>
          </p:sp>
        </mc:Fallback>
      </mc:AlternateContent>
    </p:spTree>
    <p:extLst>
      <p:ext uri="{BB962C8B-B14F-4D97-AF65-F5344CB8AC3E}">
        <p14:creationId xmlns:p14="http://schemas.microsoft.com/office/powerpoint/2010/main" val="3659027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F7B218-BD8B-4287-BC43-F5B7E4DC4F26}"/>
              </a:ext>
            </a:extLst>
          </p:cNvPr>
          <p:cNvPicPr>
            <a:picLocks noChangeAspect="1"/>
          </p:cNvPicPr>
          <p:nvPr/>
        </p:nvPicPr>
        <p:blipFill rotWithShape="1">
          <a:blip r:embed="rId2">
            <a:extLst>
              <a:ext uri="{28A0092B-C50C-407E-A947-70E740481C1C}">
                <a14:useLocalDpi xmlns:a14="http://schemas.microsoft.com/office/drawing/2010/main" val="0"/>
              </a:ext>
            </a:extLst>
          </a:blip>
          <a:srcRect l="25628" r="50249" b="51294"/>
          <a:stretch/>
        </p:blipFill>
        <p:spPr>
          <a:xfrm>
            <a:off x="2956263" y="892253"/>
            <a:ext cx="5038253" cy="5464097"/>
          </a:xfrm>
          <a:prstGeom prst="rect">
            <a:avLst/>
          </a:prstGeom>
        </p:spPr>
      </p:pic>
      <p:sp>
        <p:nvSpPr>
          <p:cNvPr id="3" name="Title 2">
            <a:extLst>
              <a:ext uri="{FF2B5EF4-FFF2-40B4-BE49-F238E27FC236}">
                <a16:creationId xmlns:a16="http://schemas.microsoft.com/office/drawing/2014/main" id="{D824B954-FEC7-4D98-AD5B-ADE91B88D575}"/>
              </a:ext>
            </a:extLst>
          </p:cNvPr>
          <p:cNvSpPr>
            <a:spLocks noGrp="1"/>
          </p:cNvSpPr>
          <p:nvPr>
            <p:ph type="title"/>
          </p:nvPr>
        </p:nvSpPr>
        <p:spPr/>
        <p:txBody>
          <a:bodyPr/>
          <a:lstStyle/>
          <a:p>
            <a:r>
              <a:rPr lang="en-US" dirty="0"/>
              <a:t>Combination Efficacy</a:t>
            </a:r>
          </a:p>
        </p:txBody>
      </p:sp>
      <p:sp>
        <p:nvSpPr>
          <p:cNvPr id="4" name="Date Placeholder 3">
            <a:extLst>
              <a:ext uri="{FF2B5EF4-FFF2-40B4-BE49-F238E27FC236}">
                <a16:creationId xmlns:a16="http://schemas.microsoft.com/office/drawing/2014/main" id="{C3B541FF-D979-4E50-8E36-0946307A09F2}"/>
              </a:ext>
            </a:extLst>
          </p:cNvPr>
          <p:cNvSpPr>
            <a:spLocks noGrp="1"/>
          </p:cNvSpPr>
          <p:nvPr>
            <p:ph type="dt" sz="half" idx="10"/>
          </p:nvPr>
        </p:nvSpPr>
        <p:spPr/>
        <p:txBody>
          <a:bodyPr/>
          <a:lstStyle/>
          <a:p>
            <a:r>
              <a:rPr lang="en-US"/>
              <a:t>February 19, 2018</a:t>
            </a:r>
            <a:endParaRPr lang="en-US" dirty="0"/>
          </a:p>
        </p:txBody>
      </p:sp>
      <p:sp>
        <p:nvSpPr>
          <p:cNvPr id="5" name="Footer Placeholder 4">
            <a:extLst>
              <a:ext uri="{FF2B5EF4-FFF2-40B4-BE49-F238E27FC236}">
                <a16:creationId xmlns:a16="http://schemas.microsoft.com/office/drawing/2014/main" id="{380AA9A1-39F0-4E19-8BA1-6E8A095B7CCE}"/>
              </a:ext>
            </a:extLst>
          </p:cNvPr>
          <p:cNvSpPr>
            <a:spLocks noGrp="1"/>
          </p:cNvSpPr>
          <p:nvPr>
            <p:ph type="ftr" sz="quarter" idx="11"/>
          </p:nvPr>
        </p:nvSpPr>
        <p:spPr/>
        <p:txBody>
          <a:bodyPr/>
          <a:lstStyle/>
          <a:p>
            <a:r>
              <a:rPr lang="en-US"/>
              <a:t>Wright Lab Update</a:t>
            </a:r>
            <a:endParaRPr lang="en-US" dirty="0"/>
          </a:p>
        </p:txBody>
      </p:sp>
      <p:sp>
        <p:nvSpPr>
          <p:cNvPr id="6" name="Slide Number Placeholder 5">
            <a:extLst>
              <a:ext uri="{FF2B5EF4-FFF2-40B4-BE49-F238E27FC236}">
                <a16:creationId xmlns:a16="http://schemas.microsoft.com/office/drawing/2014/main" id="{49945330-E4F2-418D-B637-EB9D8E2C8310}"/>
              </a:ext>
            </a:extLst>
          </p:cNvPr>
          <p:cNvSpPr>
            <a:spLocks noGrp="1"/>
          </p:cNvSpPr>
          <p:nvPr>
            <p:ph type="sldNum" sz="quarter" idx="12"/>
          </p:nvPr>
        </p:nvSpPr>
        <p:spPr/>
        <p:txBody>
          <a:bodyPr/>
          <a:lstStyle/>
          <a:p>
            <a:r>
              <a:rPr lang="en-US" dirty="0"/>
              <a:t>		</a:t>
            </a:r>
            <a:fld id="{2A148E31-156F-4238-93BA-5133D20368C8}" type="slidenum">
              <a:rPr lang="en-US" smtClean="0"/>
              <a:pPr/>
              <a:t>7</a:t>
            </a:fld>
            <a:endParaRPr lang="en-US" dirty="0"/>
          </a:p>
        </p:txBody>
      </p:sp>
    </p:spTree>
    <p:extLst>
      <p:ext uri="{BB962C8B-B14F-4D97-AF65-F5344CB8AC3E}">
        <p14:creationId xmlns:p14="http://schemas.microsoft.com/office/powerpoint/2010/main" val="3846220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an Of pT/pTtru,h &#10;02 O &#10;very Low PT, Central, &#10;very Low PT, Central, &#10;very Low PT, Medium, &#10;LB &#10;very Low PT, Medium, &#10;very Low PT, Crack, &#10;LB &#10;very Low PT, Crack, HB &#10;very Low PT, Forward, &#10;very Low PT, Forward, HB &#10;Low PT. Central, &#10;Low PT, Central, &#10;Low PT, Medium, &#10;Low PT, Medium, &#10;Low PT, Crack, &#10;Low PT, Crack, HB &#10;Low PT, Forward, &#10;LB &#10;Low PT, Forward, &#10;HB &#10;Mid PT, Central, &#10;Mid PT, Central, HB &#10;Mid PT, Medium, &#10;Mid PT, Medium, &#10;Mid PT, crack, &#10;Mid PT, Crack, &#10;Mid PT, Forward, &#10;Mid PT, Forward, &#10;High PT, Central, LB &#10;High PT, Central, HB &#10;High PT, Medium, &#10;LB &#10;High PT, Medium, &#10;High PT, Crack, &#10;LB &#10;High PT, crack, &#10;High PT, Forward, LB &#10;High PT, Forward, HB &#10;interquartile range &#10;of pT/pT,ruth &#10;n &#10;o &#10;3 &#10;n &#10;n ">
            <a:extLst>
              <a:ext uri="{FF2B5EF4-FFF2-40B4-BE49-F238E27FC236}">
                <a16:creationId xmlns:a16="http://schemas.microsoft.com/office/drawing/2014/main" id="{8C9ABA1A-1633-48DB-A6A2-486DE556FB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8879"/>
          <a:stretch/>
        </p:blipFill>
        <p:spPr bwMode="auto">
          <a:xfrm>
            <a:off x="0" y="841664"/>
            <a:ext cx="7803931" cy="5486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2F7B218-BD8B-4287-BC43-F5B7E4DC4F26}"/>
              </a:ext>
            </a:extLst>
          </p:cNvPr>
          <p:cNvPicPr>
            <a:picLocks noChangeAspect="1"/>
          </p:cNvPicPr>
          <p:nvPr/>
        </p:nvPicPr>
        <p:blipFill rotWithShape="1">
          <a:blip r:embed="rId3">
            <a:extLst>
              <a:ext uri="{28A0092B-C50C-407E-A947-70E740481C1C}">
                <a14:useLocalDpi xmlns:a14="http://schemas.microsoft.com/office/drawing/2010/main" val="0"/>
              </a:ext>
            </a:extLst>
          </a:blip>
          <a:srcRect l="25628" r="50249" b="51294"/>
          <a:stretch/>
        </p:blipFill>
        <p:spPr>
          <a:xfrm>
            <a:off x="8949559" y="3049873"/>
            <a:ext cx="3048787" cy="3306477"/>
          </a:xfrm>
          <a:prstGeom prst="rect">
            <a:avLst/>
          </a:prstGeom>
        </p:spPr>
      </p:pic>
      <p:sp>
        <p:nvSpPr>
          <p:cNvPr id="3" name="Title 2">
            <a:extLst>
              <a:ext uri="{FF2B5EF4-FFF2-40B4-BE49-F238E27FC236}">
                <a16:creationId xmlns:a16="http://schemas.microsoft.com/office/drawing/2014/main" id="{D824B954-FEC7-4D98-AD5B-ADE91B88D575}"/>
              </a:ext>
            </a:extLst>
          </p:cNvPr>
          <p:cNvSpPr>
            <a:spLocks noGrp="1"/>
          </p:cNvSpPr>
          <p:nvPr>
            <p:ph type="title"/>
          </p:nvPr>
        </p:nvSpPr>
        <p:spPr/>
        <p:txBody>
          <a:bodyPr/>
          <a:lstStyle/>
          <a:p>
            <a:r>
              <a:rPr lang="en-US" dirty="0"/>
              <a:t>Combination Efficacy</a:t>
            </a:r>
          </a:p>
        </p:txBody>
      </p:sp>
      <p:sp>
        <p:nvSpPr>
          <p:cNvPr id="4" name="Date Placeholder 3">
            <a:extLst>
              <a:ext uri="{FF2B5EF4-FFF2-40B4-BE49-F238E27FC236}">
                <a16:creationId xmlns:a16="http://schemas.microsoft.com/office/drawing/2014/main" id="{C3B541FF-D979-4E50-8E36-0946307A09F2}"/>
              </a:ext>
            </a:extLst>
          </p:cNvPr>
          <p:cNvSpPr>
            <a:spLocks noGrp="1"/>
          </p:cNvSpPr>
          <p:nvPr>
            <p:ph type="dt" sz="half" idx="10"/>
          </p:nvPr>
        </p:nvSpPr>
        <p:spPr/>
        <p:txBody>
          <a:bodyPr/>
          <a:lstStyle/>
          <a:p>
            <a:r>
              <a:rPr lang="en-US"/>
              <a:t>February 19, 2018</a:t>
            </a:r>
            <a:endParaRPr lang="en-US" dirty="0"/>
          </a:p>
        </p:txBody>
      </p:sp>
      <p:sp>
        <p:nvSpPr>
          <p:cNvPr id="5" name="Footer Placeholder 4">
            <a:extLst>
              <a:ext uri="{FF2B5EF4-FFF2-40B4-BE49-F238E27FC236}">
                <a16:creationId xmlns:a16="http://schemas.microsoft.com/office/drawing/2014/main" id="{380AA9A1-39F0-4E19-8BA1-6E8A095B7CCE}"/>
              </a:ext>
            </a:extLst>
          </p:cNvPr>
          <p:cNvSpPr>
            <a:spLocks noGrp="1"/>
          </p:cNvSpPr>
          <p:nvPr>
            <p:ph type="ftr" sz="quarter" idx="11"/>
          </p:nvPr>
        </p:nvSpPr>
        <p:spPr/>
        <p:txBody>
          <a:bodyPr/>
          <a:lstStyle/>
          <a:p>
            <a:r>
              <a:rPr lang="en-US"/>
              <a:t>Wright Lab Update</a:t>
            </a:r>
            <a:endParaRPr lang="en-US" dirty="0"/>
          </a:p>
        </p:txBody>
      </p:sp>
      <p:sp>
        <p:nvSpPr>
          <p:cNvPr id="6" name="Slide Number Placeholder 5">
            <a:extLst>
              <a:ext uri="{FF2B5EF4-FFF2-40B4-BE49-F238E27FC236}">
                <a16:creationId xmlns:a16="http://schemas.microsoft.com/office/drawing/2014/main" id="{49945330-E4F2-418D-B637-EB9D8E2C8310}"/>
              </a:ext>
            </a:extLst>
          </p:cNvPr>
          <p:cNvSpPr>
            <a:spLocks noGrp="1"/>
          </p:cNvSpPr>
          <p:nvPr>
            <p:ph type="sldNum" sz="quarter" idx="12"/>
          </p:nvPr>
        </p:nvSpPr>
        <p:spPr/>
        <p:txBody>
          <a:bodyPr/>
          <a:lstStyle/>
          <a:p>
            <a:r>
              <a:rPr lang="en-US" dirty="0"/>
              <a:t>		</a:t>
            </a:r>
            <a:fld id="{2A148E31-156F-4238-93BA-5133D20368C8}" type="slidenum">
              <a:rPr lang="en-US" smtClean="0"/>
              <a:pPr/>
              <a:t>8</a:t>
            </a:fld>
            <a:endParaRPr lang="en-US" dirty="0"/>
          </a:p>
        </p:txBody>
      </p:sp>
      <p:pic>
        <p:nvPicPr>
          <p:cNvPr id="16" name="Picture 15">
            <a:extLst>
              <a:ext uri="{FF2B5EF4-FFF2-40B4-BE49-F238E27FC236}">
                <a16:creationId xmlns:a16="http://schemas.microsoft.com/office/drawing/2014/main" id="{18EE885D-26AD-42FE-BF99-C6B33BE0BEF6}"/>
              </a:ext>
            </a:extLst>
          </p:cNvPr>
          <p:cNvPicPr>
            <a:picLocks noChangeAspect="1"/>
          </p:cNvPicPr>
          <p:nvPr/>
        </p:nvPicPr>
        <p:blipFill rotWithShape="1">
          <a:blip r:embed="rId4">
            <a:extLst>
              <a:ext uri="{28A0092B-C50C-407E-A947-70E740481C1C}">
                <a14:useLocalDpi xmlns:a14="http://schemas.microsoft.com/office/drawing/2010/main" val="0"/>
              </a:ext>
            </a:extLst>
          </a:blip>
          <a:srcRect l="86263" t="33560" b="49038"/>
          <a:stretch/>
        </p:blipFill>
        <p:spPr>
          <a:xfrm>
            <a:off x="7787861" y="896546"/>
            <a:ext cx="1515108" cy="959668"/>
          </a:xfrm>
          <a:prstGeom prst="rect">
            <a:avLst/>
          </a:prstGeom>
        </p:spPr>
      </p:pic>
      <p:sp>
        <p:nvSpPr>
          <p:cNvPr id="17" name="TextBox 16">
            <a:extLst>
              <a:ext uri="{FF2B5EF4-FFF2-40B4-BE49-F238E27FC236}">
                <a16:creationId xmlns:a16="http://schemas.microsoft.com/office/drawing/2014/main" id="{D253727B-90A5-41FC-8A0F-6483DB82E6D4}"/>
              </a:ext>
            </a:extLst>
          </p:cNvPr>
          <p:cNvSpPr txBox="1"/>
          <p:nvPr/>
        </p:nvSpPr>
        <p:spPr>
          <a:xfrm>
            <a:off x="7883244" y="1911096"/>
            <a:ext cx="4209695" cy="1754326"/>
          </a:xfrm>
          <a:prstGeom prst="rect">
            <a:avLst/>
          </a:prstGeom>
          <a:noFill/>
        </p:spPr>
        <p:txBody>
          <a:bodyPr wrap="square" rtlCol="0">
            <a:spAutoFit/>
          </a:bodyPr>
          <a:lstStyle/>
          <a:p>
            <a:r>
              <a:rPr lang="en-US" dirty="0"/>
              <a:t>The plot on the left is derived from a set of histograms like the one below. </a:t>
            </a:r>
          </a:p>
          <a:p>
            <a:r>
              <a:rPr lang="en-US" dirty="0"/>
              <a:t>For the </a:t>
            </a:r>
            <a:r>
              <a:rPr lang="en-US" dirty="0">
                <a:solidFill>
                  <a:srgbClr val="3399FF"/>
                </a:solidFill>
              </a:rPr>
              <a:t>efficacy</a:t>
            </a:r>
            <a:r>
              <a:rPr lang="en-US" dirty="0"/>
              <a:t> all histograms are only populated by events that would qualify for combination.</a:t>
            </a:r>
          </a:p>
          <a:p>
            <a:endParaRPr lang="en-US" dirty="0"/>
          </a:p>
        </p:txBody>
      </p:sp>
    </p:spTree>
    <p:extLst>
      <p:ext uri="{BB962C8B-B14F-4D97-AF65-F5344CB8AC3E}">
        <p14:creationId xmlns:p14="http://schemas.microsoft.com/office/powerpoint/2010/main" val="1027176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A7DC9DD-DE1E-4574-B476-C38A1D3B8163}"/>
              </a:ext>
            </a:extLst>
          </p:cNvPr>
          <p:cNvPicPr>
            <a:picLocks noChangeAspect="1"/>
          </p:cNvPicPr>
          <p:nvPr/>
        </p:nvPicPr>
        <p:blipFill rotWithShape="1">
          <a:blip r:embed="rId2">
            <a:extLst>
              <a:ext uri="{28A0092B-C50C-407E-A947-70E740481C1C}">
                <a14:useLocalDpi xmlns:a14="http://schemas.microsoft.com/office/drawing/2010/main" val="0"/>
              </a:ext>
            </a:extLst>
          </a:blip>
          <a:srcRect b="7931"/>
          <a:stretch/>
        </p:blipFill>
        <p:spPr>
          <a:xfrm>
            <a:off x="4327669" y="3599006"/>
            <a:ext cx="3755389" cy="2809815"/>
          </a:xfrm>
          <a:prstGeom prst="rect">
            <a:avLst/>
          </a:prstGeom>
        </p:spPr>
      </p:pic>
      <p:pic>
        <p:nvPicPr>
          <p:cNvPr id="12" name="Picture 11">
            <a:extLst>
              <a:ext uri="{FF2B5EF4-FFF2-40B4-BE49-F238E27FC236}">
                <a16:creationId xmlns:a16="http://schemas.microsoft.com/office/drawing/2014/main" id="{B9CD13DA-7F68-42CC-9F93-D98445AFBAFE}"/>
              </a:ext>
            </a:extLst>
          </p:cNvPr>
          <p:cNvPicPr>
            <a:picLocks noChangeAspect="1"/>
          </p:cNvPicPr>
          <p:nvPr/>
        </p:nvPicPr>
        <p:blipFill rotWithShape="1">
          <a:blip r:embed="rId3">
            <a:extLst>
              <a:ext uri="{28A0092B-C50C-407E-A947-70E740481C1C}">
                <a14:useLocalDpi xmlns:a14="http://schemas.microsoft.com/office/drawing/2010/main" val="0"/>
              </a:ext>
            </a:extLst>
          </a:blip>
          <a:srcRect b="8049"/>
          <a:stretch/>
        </p:blipFill>
        <p:spPr>
          <a:xfrm>
            <a:off x="5366864" y="172434"/>
            <a:ext cx="3929030" cy="3612758"/>
          </a:xfrm>
          <a:prstGeom prst="rect">
            <a:avLst/>
          </a:prstGeom>
        </p:spPr>
      </p:pic>
      <p:pic>
        <p:nvPicPr>
          <p:cNvPr id="8" name="Picture 7">
            <a:extLst>
              <a:ext uri="{FF2B5EF4-FFF2-40B4-BE49-F238E27FC236}">
                <a16:creationId xmlns:a16="http://schemas.microsoft.com/office/drawing/2014/main" id="{A87E7266-537F-4638-A061-D93367ADC86C}"/>
              </a:ext>
            </a:extLst>
          </p:cNvPr>
          <p:cNvPicPr>
            <a:picLocks noChangeAspect="1"/>
          </p:cNvPicPr>
          <p:nvPr/>
        </p:nvPicPr>
        <p:blipFill rotWithShape="1">
          <a:blip r:embed="rId4">
            <a:extLst>
              <a:ext uri="{28A0092B-C50C-407E-A947-70E740481C1C}">
                <a14:useLocalDpi xmlns:a14="http://schemas.microsoft.com/office/drawing/2010/main" val="0"/>
              </a:ext>
            </a:extLst>
          </a:blip>
          <a:srcRect t="2848"/>
          <a:stretch/>
        </p:blipFill>
        <p:spPr>
          <a:xfrm>
            <a:off x="579278" y="1978813"/>
            <a:ext cx="3624738" cy="3452458"/>
          </a:xfrm>
          <a:prstGeom prst="rect">
            <a:avLst/>
          </a:prstGeom>
        </p:spPr>
      </p:pic>
      <p:sp>
        <p:nvSpPr>
          <p:cNvPr id="3" name="Title 2">
            <a:extLst>
              <a:ext uri="{FF2B5EF4-FFF2-40B4-BE49-F238E27FC236}">
                <a16:creationId xmlns:a16="http://schemas.microsoft.com/office/drawing/2014/main" id="{78A46E87-73A5-41E8-A453-1F1CEF9BB312}"/>
              </a:ext>
            </a:extLst>
          </p:cNvPr>
          <p:cNvSpPr>
            <a:spLocks noGrp="1"/>
          </p:cNvSpPr>
          <p:nvPr>
            <p:ph type="title"/>
          </p:nvPr>
        </p:nvSpPr>
        <p:spPr>
          <a:xfrm>
            <a:off x="0" y="1"/>
            <a:ext cx="12192000" cy="841663"/>
          </a:xfrm>
        </p:spPr>
        <p:txBody>
          <a:bodyPr/>
          <a:lstStyle/>
          <a:p>
            <a:r>
              <a:rPr lang="en-US" dirty="0"/>
              <a:t>Z as energy reference</a:t>
            </a:r>
          </a:p>
        </p:txBody>
      </p:sp>
      <p:sp>
        <p:nvSpPr>
          <p:cNvPr id="4" name="Date Placeholder 3">
            <a:extLst>
              <a:ext uri="{FF2B5EF4-FFF2-40B4-BE49-F238E27FC236}">
                <a16:creationId xmlns:a16="http://schemas.microsoft.com/office/drawing/2014/main" id="{0849F43D-1360-4BA4-A90E-7EE61365C4BA}"/>
              </a:ext>
            </a:extLst>
          </p:cNvPr>
          <p:cNvSpPr>
            <a:spLocks noGrp="1"/>
          </p:cNvSpPr>
          <p:nvPr>
            <p:ph type="dt" sz="half" idx="10"/>
          </p:nvPr>
        </p:nvSpPr>
        <p:spPr/>
        <p:txBody>
          <a:bodyPr/>
          <a:lstStyle/>
          <a:p>
            <a:r>
              <a:rPr lang="en-US"/>
              <a:t>February 19, 2018</a:t>
            </a:r>
            <a:endParaRPr lang="en-US" dirty="0"/>
          </a:p>
        </p:txBody>
      </p:sp>
      <p:sp>
        <p:nvSpPr>
          <p:cNvPr id="5" name="Footer Placeholder 4">
            <a:extLst>
              <a:ext uri="{FF2B5EF4-FFF2-40B4-BE49-F238E27FC236}">
                <a16:creationId xmlns:a16="http://schemas.microsoft.com/office/drawing/2014/main" id="{7E23B85E-A160-457D-A8A6-A30C40D0D0CD}"/>
              </a:ext>
            </a:extLst>
          </p:cNvPr>
          <p:cNvSpPr>
            <a:spLocks noGrp="1"/>
          </p:cNvSpPr>
          <p:nvPr>
            <p:ph type="ftr" sz="quarter" idx="11"/>
          </p:nvPr>
        </p:nvSpPr>
        <p:spPr/>
        <p:txBody>
          <a:bodyPr/>
          <a:lstStyle/>
          <a:p>
            <a:r>
              <a:rPr lang="en-US"/>
              <a:t>Wright Lab Update</a:t>
            </a:r>
            <a:endParaRPr lang="en-US" dirty="0"/>
          </a:p>
        </p:txBody>
      </p:sp>
      <p:sp>
        <p:nvSpPr>
          <p:cNvPr id="6" name="Slide Number Placeholder 5">
            <a:extLst>
              <a:ext uri="{FF2B5EF4-FFF2-40B4-BE49-F238E27FC236}">
                <a16:creationId xmlns:a16="http://schemas.microsoft.com/office/drawing/2014/main" id="{D79739D8-6A6C-44AF-B97B-51AFE3FE5965}"/>
              </a:ext>
            </a:extLst>
          </p:cNvPr>
          <p:cNvSpPr>
            <a:spLocks noGrp="1"/>
          </p:cNvSpPr>
          <p:nvPr>
            <p:ph type="sldNum" sz="quarter" idx="12"/>
          </p:nvPr>
        </p:nvSpPr>
        <p:spPr/>
        <p:txBody>
          <a:bodyPr/>
          <a:lstStyle/>
          <a:p>
            <a:fld id="{2A148E31-156F-4238-93BA-5133D20368C8}" type="slidenum">
              <a:rPr lang="en-US" smtClean="0"/>
              <a:pPr/>
              <a:t>9</a:t>
            </a:fld>
            <a:endParaRPr lang="en-US" dirty="0"/>
          </a:p>
        </p:txBody>
      </p:sp>
      <p:cxnSp>
        <p:nvCxnSpPr>
          <p:cNvPr id="13" name="Straight Connector 12">
            <a:extLst>
              <a:ext uri="{FF2B5EF4-FFF2-40B4-BE49-F238E27FC236}">
                <a16:creationId xmlns:a16="http://schemas.microsoft.com/office/drawing/2014/main" id="{022E199B-F88A-4497-B25D-6024790F6156}"/>
              </a:ext>
            </a:extLst>
          </p:cNvPr>
          <p:cNvCxnSpPr>
            <a:cxnSpLocks/>
          </p:cNvCxnSpPr>
          <p:nvPr/>
        </p:nvCxnSpPr>
        <p:spPr>
          <a:xfrm flipH="1">
            <a:off x="4018336" y="3097995"/>
            <a:ext cx="1101222" cy="501011"/>
          </a:xfrm>
          <a:prstGeom prst="line">
            <a:avLst/>
          </a:prstGeom>
          <a:ln w="114300" cap="rnd">
            <a:solidFill>
              <a:srgbClr val="2673BF"/>
            </a:solidFill>
            <a:round/>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C80D9C5-3676-4B81-9864-F0D8AA692D35}"/>
              </a:ext>
            </a:extLst>
          </p:cNvPr>
          <p:cNvCxnSpPr>
            <a:cxnSpLocks/>
          </p:cNvCxnSpPr>
          <p:nvPr/>
        </p:nvCxnSpPr>
        <p:spPr>
          <a:xfrm flipH="1" flipV="1">
            <a:off x="4018336" y="3599006"/>
            <a:ext cx="1101222" cy="447770"/>
          </a:xfrm>
          <a:prstGeom prst="line">
            <a:avLst/>
          </a:prstGeom>
          <a:ln w="114300" cap="rnd">
            <a:solidFill>
              <a:srgbClr val="2673BF"/>
            </a:solidFill>
            <a:round/>
            <a:headEnd type="arrow"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0A17C93D-62CE-4389-8B9B-EB2B4C74F925}"/>
                  </a:ext>
                </a:extLst>
              </p:cNvPr>
              <p:cNvSpPr/>
              <p:nvPr/>
            </p:nvSpPr>
            <p:spPr>
              <a:xfrm>
                <a:off x="12775" y="5524478"/>
                <a:ext cx="2709653" cy="707886"/>
              </a:xfrm>
              <a:prstGeom prst="rect">
                <a:avLst/>
              </a:prstGeom>
            </p:spPr>
            <p:txBody>
              <a:bodyPr wrap="none">
                <a:spAutoFit/>
              </a:bodyPr>
              <a:lstStyle/>
              <a:p>
                <a14:m>
                  <m:oMath xmlns:m="http://schemas.openxmlformats.org/officeDocument/2006/math">
                    <m:sSub>
                      <m:sSubPr>
                        <m:ctrlPr>
                          <a:rPr lang="en-US" sz="2000" b="0" i="1" smtClean="0">
                            <a:solidFill>
                              <a:srgbClr val="2673BF"/>
                            </a:solidFill>
                            <a:latin typeface="Cambria Math" panose="02040503050406030204" pitchFamily="18" charset="0"/>
                          </a:rPr>
                        </m:ctrlPr>
                      </m:sSubPr>
                      <m:e>
                        <m:r>
                          <a:rPr lang="de-DE" sz="2000" b="0" i="1" smtClean="0">
                            <a:solidFill>
                              <a:srgbClr val="2673BF"/>
                            </a:solidFill>
                            <a:latin typeface="Cambria Math" panose="02040503050406030204" pitchFamily="18" charset="0"/>
                          </a:rPr>
                          <m:t>𝑚</m:t>
                        </m:r>
                      </m:e>
                      <m:sub>
                        <m:r>
                          <a:rPr lang="en-US" sz="2000" b="0" i="1" smtClean="0">
                            <a:solidFill>
                              <a:srgbClr val="2673BF"/>
                            </a:solidFill>
                            <a:latin typeface="Cambria Math" panose="02040503050406030204" pitchFamily="18" charset="0"/>
                          </a:rPr>
                          <m:t>𝑍</m:t>
                        </m:r>
                      </m:sub>
                    </m:sSub>
                    <m:r>
                      <a:rPr lang="en-US" sz="2000" b="0" i="1" smtClean="0">
                        <a:solidFill>
                          <a:srgbClr val="2673BF"/>
                        </a:solidFill>
                        <a:latin typeface="Cambria Math" panose="02040503050406030204" pitchFamily="18" charset="0"/>
                      </a:rPr>
                      <m:t>=91.2</m:t>
                    </m:r>
                  </m:oMath>
                </a14:m>
                <a:r>
                  <a:rPr lang="en-US" sz="2000" dirty="0">
                    <a:solidFill>
                      <a:srgbClr val="2673BF"/>
                    </a:solidFill>
                  </a:rPr>
                  <a:t> GeV </a:t>
                </a:r>
                <a:br>
                  <a:rPr lang="en-US" sz="2000" dirty="0">
                    <a:solidFill>
                      <a:srgbClr val="2673BF"/>
                    </a:solidFill>
                  </a:rPr>
                </a:br>
                <a:r>
                  <a:rPr lang="en-US" sz="2000" dirty="0">
                    <a:solidFill>
                      <a:srgbClr val="2673BF"/>
                    </a:solidFill>
                  </a:rPr>
                  <a:t>decay width </a:t>
                </a:r>
                <a14:m>
                  <m:oMath xmlns:m="http://schemas.openxmlformats.org/officeDocument/2006/math">
                    <m:r>
                      <a:rPr lang="en-US" sz="2000" i="1" dirty="0" smtClean="0">
                        <a:solidFill>
                          <a:srgbClr val="2673BF"/>
                        </a:solidFill>
                        <a:latin typeface="Cambria Math" panose="02040503050406030204" pitchFamily="18" charset="0"/>
                      </a:rPr>
                      <m:t>= 2.5 </m:t>
                    </m:r>
                  </m:oMath>
                </a14:m>
                <a:r>
                  <a:rPr lang="en-US" sz="2000" dirty="0">
                    <a:solidFill>
                      <a:srgbClr val="2673BF"/>
                    </a:solidFill>
                  </a:rPr>
                  <a:t>GeV </a:t>
                </a:r>
                <a:endParaRPr lang="en-US" sz="2000" dirty="0"/>
              </a:p>
            </p:txBody>
          </p:sp>
        </mc:Choice>
        <mc:Fallback xmlns="">
          <p:sp>
            <p:nvSpPr>
              <p:cNvPr id="20" name="Rectangle 19">
                <a:extLst>
                  <a:ext uri="{FF2B5EF4-FFF2-40B4-BE49-F238E27FC236}">
                    <a16:creationId xmlns:a16="http://schemas.microsoft.com/office/drawing/2014/main" id="{0A17C93D-62CE-4389-8B9B-EB2B4C74F925}"/>
                  </a:ext>
                </a:extLst>
              </p:cNvPr>
              <p:cNvSpPr>
                <a:spLocks noRot="1" noChangeAspect="1" noMove="1" noResize="1" noEditPoints="1" noAdjustHandles="1" noChangeArrowheads="1" noChangeShapeType="1" noTextEdit="1"/>
              </p:cNvSpPr>
              <p:nvPr/>
            </p:nvSpPr>
            <p:spPr>
              <a:xfrm>
                <a:off x="12775" y="5524478"/>
                <a:ext cx="2709653" cy="707886"/>
              </a:xfrm>
              <a:prstGeom prst="rect">
                <a:avLst/>
              </a:prstGeom>
              <a:blipFill>
                <a:blip r:embed="rId5"/>
                <a:stretch>
                  <a:fillRect l="-2247" t="-4310" r="-1348" b="-14655"/>
                </a:stretch>
              </a:blipFill>
            </p:spPr>
            <p:txBody>
              <a:bodyPr/>
              <a:lstStyle/>
              <a:p>
                <a:r>
                  <a:rPr lang="en-US">
                    <a:noFill/>
                  </a:rPr>
                  <a:t> </a:t>
                </a:r>
              </a:p>
            </p:txBody>
          </p:sp>
        </mc:Fallback>
      </mc:AlternateContent>
      <p:pic>
        <p:nvPicPr>
          <p:cNvPr id="1026" name="Picture 2" descr="https://qph.fs.quoracdn.net/main-qimg-5ceab63665e80bdd75acda5a4a6f177e-c">
            <a:extLst>
              <a:ext uri="{FF2B5EF4-FFF2-40B4-BE49-F238E27FC236}">
                <a16:creationId xmlns:a16="http://schemas.microsoft.com/office/drawing/2014/main" id="{94EB2708-9BA8-424E-912C-6C4B9CC527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2849" y="2796523"/>
            <a:ext cx="3648909" cy="2641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141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6235</TotalTime>
  <Words>3658</Words>
  <Application>Microsoft Office PowerPoint</Application>
  <PresentationFormat>Widescreen</PresentationFormat>
  <Paragraphs>286</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Cambria Math</vt:lpstr>
      <vt:lpstr>Consolas</vt:lpstr>
      <vt:lpstr>YaleNew</vt:lpstr>
      <vt:lpstr>Office Theme</vt:lpstr>
      <vt:lpstr>CERN Activity Update</vt:lpstr>
      <vt:lpstr>ATLAS detector</vt:lpstr>
      <vt:lpstr>ATLAS detector</vt:lpstr>
      <vt:lpstr>ATLAS detector – Ep Combination idea</vt:lpstr>
      <vt:lpstr>Combination via Maximum Likelihood Method</vt:lpstr>
      <vt:lpstr>Regions for combinations</vt:lpstr>
      <vt:lpstr>Combination Efficacy</vt:lpstr>
      <vt:lpstr>Combination Efficacy</vt:lpstr>
      <vt:lpstr>Z as energy reference</vt:lpstr>
      <vt:lpstr>Z MC and Data mass plots</vt:lpstr>
      <vt:lpstr>J/psi MC mass plots</vt:lpstr>
      <vt:lpstr>H→ZZ_d→4l analysis</vt:lpstr>
      <vt:lpstr>Conclusion</vt:lpstr>
      <vt:lpstr>This is the End.</vt:lpstr>
      <vt:lpstr>Backup Backup Backup Backup Backup Backup Backup Ba</vt:lpstr>
      <vt:lpstr># events in efficacy plots</vt:lpstr>
      <vt:lpstr>Combination Efficacy single electrons, vs pileup</vt:lpstr>
      <vt:lpstr>Single Electrons</vt:lpstr>
      <vt:lpstr>PowerPoint Presentation</vt:lpstr>
      <vt:lpstr>PowerPoint Presentation</vt:lpstr>
      <vt:lpstr>PowerPoint Presentation</vt:lpstr>
      <vt:lpstr>PowerPoint Presentation</vt:lpstr>
      <vt:lpstr>Pileup Electrons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 combination progress update</dc:title>
  <dc:creator>Christian Weber</dc:creator>
  <cp:lastModifiedBy>Christian Weber</cp:lastModifiedBy>
  <cp:revision>615</cp:revision>
  <dcterms:created xsi:type="dcterms:W3CDTF">2017-03-22T23:38:07Z</dcterms:created>
  <dcterms:modified xsi:type="dcterms:W3CDTF">2018-02-19T19:34:33Z</dcterms:modified>
</cp:coreProperties>
</file>