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036" r:id="rId2"/>
  </p:sldMasterIdLst>
  <p:notesMasterIdLst>
    <p:notesMasterId r:id="rId30"/>
  </p:notesMasterIdLst>
  <p:handoutMasterIdLst>
    <p:handoutMasterId r:id="rId31"/>
  </p:handoutMasterIdLst>
  <p:sldIdLst>
    <p:sldId id="483" r:id="rId3"/>
    <p:sldId id="484" r:id="rId4"/>
    <p:sldId id="461" r:id="rId5"/>
    <p:sldId id="453" r:id="rId6"/>
    <p:sldId id="455" r:id="rId7"/>
    <p:sldId id="454" r:id="rId8"/>
    <p:sldId id="462" r:id="rId9"/>
    <p:sldId id="457" r:id="rId10"/>
    <p:sldId id="458" r:id="rId11"/>
    <p:sldId id="466" r:id="rId12"/>
    <p:sldId id="463" r:id="rId13"/>
    <p:sldId id="479" r:id="rId14"/>
    <p:sldId id="478" r:id="rId15"/>
    <p:sldId id="476" r:id="rId16"/>
    <p:sldId id="487" r:id="rId17"/>
    <p:sldId id="468" r:id="rId18"/>
    <p:sldId id="472" r:id="rId19"/>
    <p:sldId id="469" r:id="rId20"/>
    <p:sldId id="473" r:id="rId21"/>
    <p:sldId id="471" r:id="rId22"/>
    <p:sldId id="482" r:id="rId23"/>
    <p:sldId id="480" r:id="rId24"/>
    <p:sldId id="474" r:id="rId25"/>
    <p:sldId id="475" r:id="rId26"/>
    <p:sldId id="481" r:id="rId27"/>
    <p:sldId id="485" r:id="rId28"/>
    <p:sldId id="486" r:id="rId2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10000"/>
    <a:srgbClr val="BED9FF"/>
    <a:srgbClr val="4087F2"/>
    <a:srgbClr val="85A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9" autoAdjust="0"/>
    <p:restoredTop sz="91972" autoAdjust="0"/>
  </p:normalViewPr>
  <p:slideViewPr>
    <p:cSldViewPr>
      <p:cViewPr>
        <p:scale>
          <a:sx n="130" d="100"/>
          <a:sy n="130" d="100"/>
        </p:scale>
        <p:origin x="-56" y="-216"/>
      </p:cViewPr>
      <p:guideLst>
        <p:guide orient="horz" pos="2160"/>
        <p:guide pos="288"/>
      </p:guideLst>
    </p:cSldViewPr>
  </p:slideViewPr>
  <p:notesTextViewPr>
    <p:cViewPr>
      <p:scale>
        <a:sx n="100" d="100"/>
        <a:sy n="100" d="100"/>
      </p:scale>
      <p:origin x="0" y="0"/>
    </p:cViewPr>
  </p:notesTextViewPr>
  <p:sorterViewPr>
    <p:cViewPr>
      <p:scale>
        <a:sx n="100" d="100"/>
        <a:sy n="100" d="100"/>
      </p:scale>
      <p:origin x="0" y="-96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defRPr>
            </a:lvl1pPr>
          </a:lstStyle>
          <a:p>
            <a:pPr>
              <a:defRPr/>
            </a:pPr>
            <a:endParaRPr lang="en-US"/>
          </a:p>
        </p:txBody>
      </p:sp>
      <p:sp>
        <p:nvSpPr>
          <p:cNvPr id="89091"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defRPr>
            </a:lvl1pPr>
          </a:lstStyle>
          <a:p>
            <a:pPr>
              <a:defRPr/>
            </a:pPr>
            <a:endParaRPr lang="en-US"/>
          </a:p>
        </p:txBody>
      </p:sp>
      <p:sp>
        <p:nvSpPr>
          <p:cNvPr id="89092"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defRPr>
            </a:lvl1pPr>
          </a:lstStyle>
          <a:p>
            <a:pPr>
              <a:defRPr/>
            </a:pPr>
            <a:endParaRPr lang="en-US"/>
          </a:p>
        </p:txBody>
      </p:sp>
      <p:sp>
        <p:nvSpPr>
          <p:cNvPr id="89093"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4A43AA3-A338-42CF-B27C-1CB1F3833918}" type="slidenum">
              <a:rPr lang="en-US" altLang="en-US"/>
              <a:pPr/>
              <a:t>‹#›</a:t>
            </a:fld>
            <a:endParaRPr lang="en-US" altLang="en-US"/>
          </a:p>
        </p:txBody>
      </p:sp>
    </p:spTree>
    <p:extLst>
      <p:ext uri="{BB962C8B-B14F-4D97-AF65-F5344CB8AC3E}">
        <p14:creationId xmlns:p14="http://schemas.microsoft.com/office/powerpoint/2010/main" val="2867477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defRPr>
            </a:lvl1pPr>
          </a:lstStyle>
          <a:p>
            <a:pPr>
              <a:defRPr/>
            </a:pPr>
            <a:endParaRPr lang="en-US"/>
          </a:p>
        </p:txBody>
      </p:sp>
      <p:sp>
        <p:nvSpPr>
          <p:cNvPr id="8195"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defRPr>
            </a:lvl1pPr>
          </a:lstStyle>
          <a:p>
            <a:pPr>
              <a:defRPr/>
            </a:pPr>
            <a:endParaRPr lang="en-US"/>
          </a:p>
        </p:txBody>
      </p:sp>
      <p:sp>
        <p:nvSpPr>
          <p:cNvPr id="8199"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4684281-A675-4D4C-BEED-6E3A5293832E}" type="slidenum">
              <a:rPr lang="en-US" altLang="en-US"/>
              <a:pPr/>
              <a:t>‹#›</a:t>
            </a:fld>
            <a:endParaRPr lang="en-US" altLang="en-US"/>
          </a:p>
        </p:txBody>
      </p:sp>
    </p:spTree>
    <p:extLst>
      <p:ext uri="{BB962C8B-B14F-4D97-AF65-F5344CB8AC3E}">
        <p14:creationId xmlns:p14="http://schemas.microsoft.com/office/powerpoint/2010/main" val="24883346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Arial" pitchFamily="-112" charset="0"/>
        <a:ea typeface="ヒラギノ角ゴ Pro W3" pitchFamily="-112" charset="-128"/>
        <a:cs typeface="ヒラギノ角ゴ Pro W3" charset="-128"/>
      </a:defRPr>
    </a:lvl2pPr>
    <a:lvl3pPr marL="914400" algn="l" rtl="0" eaLnBrk="0" fontAlgn="base" hangingPunct="0">
      <a:spcBef>
        <a:spcPct val="30000"/>
      </a:spcBef>
      <a:spcAft>
        <a:spcPct val="0"/>
      </a:spcAft>
      <a:defRPr sz="1200" kern="1200">
        <a:solidFill>
          <a:schemeClr val="tx1"/>
        </a:solidFill>
        <a:latin typeface="Arial" pitchFamily="-112" charset="0"/>
        <a:ea typeface="ヒラギノ角ゴ Pro W3" pitchFamily="-112"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Arial" pitchFamily="-112" charset="0"/>
        <a:ea typeface="ヒラギノ角ゴ Pro W3" pitchFamily="-112" charset="-128"/>
        <a:cs typeface="ヒラギノ角ゴ Pro W3" charset="-128"/>
      </a:defRPr>
    </a:lvl4pPr>
    <a:lvl5pPr marL="1828800" algn="l" rtl="0" eaLnBrk="0" fontAlgn="base" hangingPunct="0">
      <a:spcBef>
        <a:spcPct val="30000"/>
      </a:spcBef>
      <a:spcAft>
        <a:spcPct val="0"/>
      </a:spcAft>
      <a:defRPr sz="1200" kern="1200">
        <a:solidFill>
          <a:schemeClr val="tx1"/>
        </a:solidFill>
        <a:latin typeface="Arial" pitchFamily="-112" charset="0"/>
        <a:ea typeface="ヒラギノ角ゴ Pro W3" pitchFamily="-112" charset="-128"/>
        <a:cs typeface="ヒラギノ角ゴ Pro W3"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684281-A675-4D4C-BEED-6E3A5293832E}" type="slidenum">
              <a:rPr lang="en-US" altLang="en-US" smtClean="0"/>
              <a:pPr/>
              <a:t>26</a:t>
            </a:fld>
            <a:endParaRPr lang="en-US" altLang="en-US"/>
          </a:p>
        </p:txBody>
      </p:sp>
    </p:spTree>
    <p:extLst>
      <p:ext uri="{BB962C8B-B14F-4D97-AF65-F5344CB8AC3E}">
        <p14:creationId xmlns:p14="http://schemas.microsoft.com/office/powerpoint/2010/main" val="1965053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GSFC and partners proprietary information, do not distribute or copy</a:t>
            </a: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6834E14D-63EC-4B3D-8464-C68F5E1B7B72}" type="slidenum">
              <a:rPr lang="en-US" altLang="en-US"/>
              <a:pPr/>
              <a:t>‹#›</a:t>
            </a:fld>
            <a:endParaRPr lang="en-US" altLang="en-US"/>
          </a:p>
        </p:txBody>
      </p:sp>
    </p:spTree>
    <p:extLst>
      <p:ext uri="{BB962C8B-B14F-4D97-AF65-F5344CB8AC3E}">
        <p14:creationId xmlns:p14="http://schemas.microsoft.com/office/powerpoint/2010/main" val="3189707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GSFC and partners proprietary information, do not distribute or copy</a:t>
            </a: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93D5965F-5060-4CD7-8C7A-0678EAE096B7}" type="slidenum">
              <a:rPr lang="en-US" altLang="en-US"/>
              <a:pPr/>
              <a:t>‹#›</a:t>
            </a:fld>
            <a:endParaRPr lang="en-US" altLang="en-US"/>
          </a:p>
        </p:txBody>
      </p:sp>
    </p:spTree>
    <p:extLst>
      <p:ext uri="{BB962C8B-B14F-4D97-AF65-F5344CB8AC3E}">
        <p14:creationId xmlns:p14="http://schemas.microsoft.com/office/powerpoint/2010/main" val="1506669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0"/>
            <a:ext cx="2057400" cy="5745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0"/>
            <a:ext cx="6019800" cy="5745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GSFC and partners proprietary information, do not distribute or copy</a:t>
            </a: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B50E63D6-BDD5-462F-A1EC-D8F5241BAACF}" type="slidenum">
              <a:rPr lang="en-US" altLang="en-US"/>
              <a:pPr/>
              <a:t>‹#›</a:t>
            </a:fld>
            <a:endParaRPr lang="en-US" altLang="en-US"/>
          </a:p>
        </p:txBody>
      </p:sp>
    </p:spTree>
    <p:extLst>
      <p:ext uri="{BB962C8B-B14F-4D97-AF65-F5344CB8AC3E}">
        <p14:creationId xmlns:p14="http://schemas.microsoft.com/office/powerpoint/2010/main" val="949498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9FE173-0446-FB48-A526-67A4722F2BBC}" type="datetime1">
              <a:rPr lang="en-US" smtClean="0">
                <a:solidFill>
                  <a:prstClr val="black">
                    <a:tint val="75000"/>
                  </a:prstClr>
                </a:solidFill>
              </a:rPr>
              <a:pPr/>
              <a:t>11/10/22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C9D28D-567E-054D-A7CB-2B32EEF974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660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CC9BC9-F5F0-5145-B792-BE9EF629C93A}" type="datetime1">
              <a:rPr lang="en-US" smtClean="0">
                <a:solidFill>
                  <a:prstClr val="black">
                    <a:tint val="75000"/>
                  </a:prstClr>
                </a:solidFill>
              </a:rPr>
              <a:pPr/>
              <a:t>11/10/22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C9D28D-567E-054D-A7CB-2B32EEF974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846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A67CB-4D50-064B-BF43-7CCE24F7741E}" type="datetime1">
              <a:rPr lang="en-US" smtClean="0">
                <a:solidFill>
                  <a:prstClr val="black">
                    <a:tint val="75000"/>
                  </a:prstClr>
                </a:solidFill>
              </a:rPr>
              <a:pPr/>
              <a:t>11/10/22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C9D28D-567E-054D-A7CB-2B32EEF974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502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869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8546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58377D-012E-BD4F-8B91-48B05ABD961C}" type="datetime1">
              <a:rPr lang="en-US" smtClean="0">
                <a:solidFill>
                  <a:prstClr val="black">
                    <a:tint val="75000"/>
                  </a:prstClr>
                </a:solidFill>
              </a:rPr>
              <a:pPr/>
              <a:t>11/10/22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C9D28D-567E-054D-A7CB-2B32EEF974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267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657B7-8369-BD4B-9C72-EC4970FC5058}" type="datetime1">
              <a:rPr lang="en-US" smtClean="0">
                <a:solidFill>
                  <a:prstClr val="black">
                    <a:tint val="75000"/>
                  </a:prstClr>
                </a:solidFill>
              </a:rPr>
              <a:pPr/>
              <a:t>11/10/22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C9D28D-567E-054D-A7CB-2B32EEF974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750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354C77-128D-7340-87DC-548083B224E0}" type="datetime1">
              <a:rPr lang="en-US" smtClean="0">
                <a:solidFill>
                  <a:prstClr val="black">
                    <a:tint val="75000"/>
                  </a:prstClr>
                </a:solidFill>
              </a:rPr>
              <a:pPr/>
              <a:t>11/10/22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C9D28D-567E-054D-A7CB-2B32EEF974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61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990600" y="6381750"/>
            <a:ext cx="1600200" cy="476250"/>
          </a:xfrm>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2819400" y="6324600"/>
            <a:ext cx="3429000" cy="476250"/>
          </a:xfrm>
        </p:spPr>
        <p:txBody>
          <a:bodyPr/>
          <a:lstStyle>
            <a:lvl1pPr>
              <a:defRPr/>
            </a:lvl1pPr>
          </a:lstStyle>
          <a:p>
            <a:pPr>
              <a:defRPr/>
            </a:pPr>
            <a:r>
              <a:rPr lang="en-US" dirty="0"/>
              <a:t>GSFC – Jan 24, 2018</a:t>
            </a:r>
          </a:p>
        </p:txBody>
      </p:sp>
      <p:sp>
        <p:nvSpPr>
          <p:cNvPr id="6" name="Rectangle 6"/>
          <p:cNvSpPr>
            <a:spLocks noGrp="1" noChangeArrowheads="1"/>
          </p:cNvSpPr>
          <p:nvPr>
            <p:ph type="sldNum" sz="quarter" idx="12"/>
          </p:nvPr>
        </p:nvSpPr>
        <p:spPr>
          <a:xfrm>
            <a:off x="6553200" y="63246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4401B5E-1983-40AD-9722-0FCC11E4D001}" type="slidenum">
              <a:rPr lang="en-US" altLang="en-US"/>
              <a:pPr/>
              <a:t>‹#›</a:t>
            </a:fld>
            <a:endParaRPr lang="en-US" altLang="en-US"/>
          </a:p>
        </p:txBody>
      </p:sp>
    </p:spTree>
    <p:extLst>
      <p:ext uri="{BB962C8B-B14F-4D97-AF65-F5344CB8AC3E}">
        <p14:creationId xmlns:p14="http://schemas.microsoft.com/office/powerpoint/2010/main" val="1310887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9C5E4E-C544-5749-BAAD-EDCBB7116E58}" type="datetime1">
              <a:rPr lang="en-US" smtClean="0">
                <a:solidFill>
                  <a:prstClr val="black">
                    <a:tint val="75000"/>
                  </a:prstClr>
                </a:solidFill>
              </a:rPr>
              <a:pPr/>
              <a:t>11/10/22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C9D28D-567E-054D-A7CB-2B32EEF974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021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655B0E-0EA7-AC48-B334-B9373E429F61}" type="datetime1">
              <a:rPr lang="en-US" smtClean="0">
                <a:solidFill>
                  <a:prstClr val="black">
                    <a:tint val="75000"/>
                  </a:prstClr>
                </a:solidFill>
              </a:rPr>
              <a:pPr/>
              <a:t>11/10/22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C9D28D-567E-054D-A7CB-2B32EEF974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513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C978BF-13EE-3740-9B9E-A2A8F6CF248B}" type="datetime1">
              <a:rPr lang="en-US" smtClean="0">
                <a:solidFill>
                  <a:prstClr val="black">
                    <a:tint val="75000"/>
                  </a:prstClr>
                </a:solidFill>
              </a:rPr>
              <a:pPr/>
              <a:t>11/10/22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C9D28D-567E-054D-A7CB-2B32EEF974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49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GSFC and partners proprietary information, do not distribute or copy</a:t>
            </a: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80F81F60-546F-4202-8476-44C19A40383B}" type="slidenum">
              <a:rPr lang="en-US" altLang="en-US"/>
              <a:pPr/>
              <a:t>‹#›</a:t>
            </a:fld>
            <a:endParaRPr lang="en-US" altLang="en-US"/>
          </a:p>
        </p:txBody>
      </p:sp>
    </p:spTree>
    <p:extLst>
      <p:ext uri="{BB962C8B-B14F-4D97-AF65-F5344CB8AC3E}">
        <p14:creationId xmlns:p14="http://schemas.microsoft.com/office/powerpoint/2010/main" val="1451814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219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219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GSFC and partners proprietary information, do not distribute or copy</a:t>
            </a:r>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3A34AAB2-D8D9-4243-9ABA-338093789622}" type="slidenum">
              <a:rPr lang="en-US" altLang="en-US"/>
              <a:pPr/>
              <a:t>‹#›</a:t>
            </a:fld>
            <a:endParaRPr lang="en-US" altLang="en-US"/>
          </a:p>
        </p:txBody>
      </p:sp>
    </p:spTree>
    <p:extLst>
      <p:ext uri="{BB962C8B-B14F-4D97-AF65-F5344CB8AC3E}">
        <p14:creationId xmlns:p14="http://schemas.microsoft.com/office/powerpoint/2010/main" val="1459646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r>
              <a:rPr lang="en-US"/>
              <a:t>GSFC and partners proprietary information, do not distribute or copy</a:t>
            </a:r>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2405071E-3936-4489-BFB1-CA0E378790A0}" type="slidenum">
              <a:rPr lang="en-US" altLang="en-US"/>
              <a:pPr/>
              <a:t>‹#›</a:t>
            </a:fld>
            <a:endParaRPr lang="en-US" altLang="en-US"/>
          </a:p>
        </p:txBody>
      </p:sp>
    </p:spTree>
    <p:extLst>
      <p:ext uri="{BB962C8B-B14F-4D97-AF65-F5344CB8AC3E}">
        <p14:creationId xmlns:p14="http://schemas.microsoft.com/office/powerpoint/2010/main" val="3976132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r>
              <a:rPr lang="en-US"/>
              <a:t>GSFC and partners proprietary information, do not distribute or copy</a:t>
            </a:r>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50B74019-B672-47F0-91A0-C3E0C6B86154}" type="slidenum">
              <a:rPr lang="en-US" altLang="en-US"/>
              <a:pPr/>
              <a:t>‹#›</a:t>
            </a:fld>
            <a:endParaRPr lang="en-US" altLang="en-US"/>
          </a:p>
        </p:txBody>
      </p:sp>
    </p:spTree>
    <p:extLst>
      <p:ext uri="{BB962C8B-B14F-4D97-AF65-F5344CB8AC3E}">
        <p14:creationId xmlns:p14="http://schemas.microsoft.com/office/powerpoint/2010/main" val="2320117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r>
              <a:rPr lang="en-US"/>
              <a:t>GSFC and partners proprietary information, do not distribute or copy</a:t>
            </a:r>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63EAA488-044C-4865-807B-6DB5DB5621A9}" type="slidenum">
              <a:rPr lang="en-US" altLang="en-US"/>
              <a:pPr/>
              <a:t>‹#›</a:t>
            </a:fld>
            <a:endParaRPr lang="en-US" altLang="en-US"/>
          </a:p>
        </p:txBody>
      </p:sp>
    </p:spTree>
    <p:extLst>
      <p:ext uri="{BB962C8B-B14F-4D97-AF65-F5344CB8AC3E}">
        <p14:creationId xmlns:p14="http://schemas.microsoft.com/office/powerpoint/2010/main" val="2385502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GSFC and partners proprietary information, do not distribute or copy</a:t>
            </a:r>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B0377106-8A09-4061-9290-2C6746A96C1E}" type="slidenum">
              <a:rPr lang="en-US" altLang="en-US"/>
              <a:pPr/>
              <a:t>‹#›</a:t>
            </a:fld>
            <a:endParaRPr lang="en-US" altLang="en-US"/>
          </a:p>
        </p:txBody>
      </p:sp>
    </p:spTree>
    <p:extLst>
      <p:ext uri="{BB962C8B-B14F-4D97-AF65-F5344CB8AC3E}">
        <p14:creationId xmlns:p14="http://schemas.microsoft.com/office/powerpoint/2010/main" val="2618555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GSFC and partners proprietary information, do not distribute or copy</a:t>
            </a:r>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E74ED02F-7D1E-48DC-8AE8-9B5A9C614A09}" type="slidenum">
              <a:rPr lang="en-US" altLang="en-US"/>
              <a:pPr/>
              <a:t>‹#›</a:t>
            </a:fld>
            <a:endParaRPr lang="en-US" altLang="en-US"/>
          </a:p>
        </p:txBody>
      </p:sp>
    </p:spTree>
    <p:extLst>
      <p:ext uri="{BB962C8B-B14F-4D97-AF65-F5344CB8AC3E}">
        <p14:creationId xmlns:p14="http://schemas.microsoft.com/office/powerpoint/2010/main" val="3229241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FFF"/>
            </a:gs>
            <a:gs pos="100000">
              <a:srgbClr val="BED9FF"/>
            </a:gs>
          </a:gsLst>
          <a:lin ang="54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3048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533400" y="1219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2895600" y="6245225"/>
            <a:ext cx="3429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defRPr>
            </a:lvl1pPr>
          </a:lstStyle>
          <a:p>
            <a:pPr>
              <a:defRPr/>
            </a:pPr>
            <a:r>
              <a:rPr lang="en-US"/>
              <a:t>GSFC and partners proprietary information, do not distribute or copy</a:t>
            </a:r>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hf sldNum="0" hdr="0" dt="0"/>
  <p:txStyles>
    <p:titleStyle>
      <a:lvl1pPr algn="ctr" rtl="0" eaLnBrk="0" fontAlgn="base" hangingPunct="0">
        <a:spcBef>
          <a:spcPct val="0"/>
        </a:spcBef>
        <a:spcAft>
          <a:spcPct val="0"/>
        </a:spcAft>
        <a:defRPr lang="en-US" sz="4400" b="0" kern="1200" dirty="0">
          <a:solidFill>
            <a:schemeClr val="tx1"/>
          </a:solidFill>
          <a:effectLst/>
          <a:latin typeface="Arial"/>
          <a:ea typeface="ＭＳ Ｐゴシック" pitchFamily="-102" charset="-128"/>
          <a:cs typeface="Arial"/>
        </a:defRPr>
      </a:lvl1pPr>
      <a:lvl2pPr algn="ctr" rtl="0" eaLnBrk="0" fontAlgn="base" hangingPunct="0">
        <a:spcBef>
          <a:spcPct val="0"/>
        </a:spcBef>
        <a:spcAft>
          <a:spcPct val="0"/>
        </a:spcAft>
        <a:defRPr sz="4400" b="1">
          <a:solidFill>
            <a:srgbClr val="F8B000"/>
          </a:solidFill>
          <a:latin typeface="Arial" pitchFamily="-112" charset="0"/>
          <a:ea typeface="ＭＳ Ｐゴシック" pitchFamily="-102" charset="-128"/>
          <a:cs typeface="ヒラギノ角ゴ Pro W3" charset="-128"/>
        </a:defRPr>
      </a:lvl2pPr>
      <a:lvl3pPr algn="ctr" rtl="0" eaLnBrk="0" fontAlgn="base" hangingPunct="0">
        <a:spcBef>
          <a:spcPct val="0"/>
        </a:spcBef>
        <a:spcAft>
          <a:spcPct val="0"/>
        </a:spcAft>
        <a:defRPr sz="4400" b="1">
          <a:solidFill>
            <a:srgbClr val="F8B000"/>
          </a:solidFill>
          <a:latin typeface="Arial" pitchFamily="-112" charset="0"/>
          <a:ea typeface="ＭＳ Ｐゴシック" pitchFamily="-102" charset="-128"/>
          <a:cs typeface="ヒラギノ角ゴ Pro W3" charset="-128"/>
        </a:defRPr>
      </a:lvl3pPr>
      <a:lvl4pPr algn="ctr" rtl="0" eaLnBrk="0" fontAlgn="base" hangingPunct="0">
        <a:spcBef>
          <a:spcPct val="0"/>
        </a:spcBef>
        <a:spcAft>
          <a:spcPct val="0"/>
        </a:spcAft>
        <a:defRPr sz="4400" b="1">
          <a:solidFill>
            <a:srgbClr val="F8B000"/>
          </a:solidFill>
          <a:latin typeface="Arial" pitchFamily="-112" charset="0"/>
          <a:ea typeface="ＭＳ Ｐゴシック" pitchFamily="-102" charset="-128"/>
          <a:cs typeface="ヒラギノ角ゴ Pro W3" charset="-128"/>
        </a:defRPr>
      </a:lvl4pPr>
      <a:lvl5pPr algn="ctr" rtl="0" eaLnBrk="0" fontAlgn="base" hangingPunct="0">
        <a:spcBef>
          <a:spcPct val="0"/>
        </a:spcBef>
        <a:spcAft>
          <a:spcPct val="0"/>
        </a:spcAft>
        <a:defRPr sz="4400" b="1">
          <a:solidFill>
            <a:srgbClr val="F8B000"/>
          </a:solidFill>
          <a:latin typeface="Arial" pitchFamily="-112" charset="0"/>
          <a:ea typeface="ＭＳ Ｐゴシック" pitchFamily="-102" charset="-128"/>
          <a:cs typeface="ヒラギノ角ゴ Pro W3" charset="-128"/>
        </a:defRPr>
      </a:lvl5pPr>
      <a:lvl6pPr marL="457200" algn="ctr" rtl="0" fontAlgn="base">
        <a:spcBef>
          <a:spcPct val="0"/>
        </a:spcBef>
        <a:spcAft>
          <a:spcPct val="0"/>
        </a:spcAft>
        <a:defRPr sz="3200">
          <a:solidFill>
            <a:schemeClr val="tx2"/>
          </a:solidFill>
          <a:latin typeface="Arial" pitchFamily="-112" charset="0"/>
        </a:defRPr>
      </a:lvl6pPr>
      <a:lvl7pPr marL="914400" algn="ctr" rtl="0" fontAlgn="base">
        <a:spcBef>
          <a:spcPct val="0"/>
        </a:spcBef>
        <a:spcAft>
          <a:spcPct val="0"/>
        </a:spcAft>
        <a:defRPr sz="3200">
          <a:solidFill>
            <a:schemeClr val="tx2"/>
          </a:solidFill>
          <a:latin typeface="Arial" pitchFamily="-112" charset="0"/>
        </a:defRPr>
      </a:lvl7pPr>
      <a:lvl8pPr marL="1371600" algn="ctr" rtl="0" fontAlgn="base">
        <a:spcBef>
          <a:spcPct val="0"/>
        </a:spcBef>
        <a:spcAft>
          <a:spcPct val="0"/>
        </a:spcAft>
        <a:defRPr sz="3200">
          <a:solidFill>
            <a:schemeClr val="tx2"/>
          </a:solidFill>
          <a:latin typeface="Arial" pitchFamily="-112" charset="0"/>
        </a:defRPr>
      </a:lvl8pPr>
      <a:lvl9pPr marL="1828800" algn="ctr" rtl="0" fontAlgn="base">
        <a:spcBef>
          <a:spcPct val="0"/>
        </a:spcBef>
        <a:spcAft>
          <a:spcPct val="0"/>
        </a:spcAft>
        <a:defRPr sz="32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lang="en-US" altLang="en-US" sz="2400" kern="1200" dirty="0">
          <a:solidFill>
            <a:srgbClr val="192664"/>
          </a:solidFill>
          <a:latin typeface="Arial"/>
          <a:ea typeface="ＭＳ Ｐゴシック" pitchFamily="-102" charset="-128"/>
          <a:cs typeface="Arial"/>
        </a:defRPr>
      </a:lvl1pPr>
      <a:lvl2pPr marL="742950" indent="-285750" algn="l" rtl="0" eaLnBrk="0" fontAlgn="base" hangingPunct="0">
        <a:spcBef>
          <a:spcPct val="20000"/>
        </a:spcBef>
        <a:spcAft>
          <a:spcPct val="0"/>
        </a:spcAft>
        <a:buChar char="–"/>
        <a:defRPr lang="en-US" altLang="en-US" sz="2400" kern="1200" dirty="0">
          <a:solidFill>
            <a:srgbClr val="192664"/>
          </a:solidFill>
          <a:latin typeface="Arial"/>
          <a:ea typeface="ＭＳ Ｐゴシック" pitchFamily="-102" charset="-128"/>
          <a:cs typeface="Arial"/>
        </a:defRPr>
      </a:lvl2pPr>
      <a:lvl3pPr marL="1143000" indent="-228600" algn="l" rtl="0" eaLnBrk="0" fontAlgn="base" hangingPunct="0">
        <a:spcBef>
          <a:spcPct val="20000"/>
        </a:spcBef>
        <a:spcAft>
          <a:spcPct val="0"/>
        </a:spcAft>
        <a:buChar char="•"/>
        <a:defRPr lang="en-US" altLang="en-US" sz="2400" kern="1200" dirty="0">
          <a:solidFill>
            <a:srgbClr val="192664"/>
          </a:solidFill>
          <a:latin typeface="Arial"/>
          <a:ea typeface="ＭＳ Ｐゴシック" pitchFamily="-102" charset="-128"/>
          <a:cs typeface="Arial"/>
        </a:defRPr>
      </a:lvl3pPr>
      <a:lvl4pPr marL="1600200" indent="-228600" algn="l" rtl="0" eaLnBrk="0" fontAlgn="base" hangingPunct="0">
        <a:spcBef>
          <a:spcPct val="20000"/>
        </a:spcBef>
        <a:spcAft>
          <a:spcPct val="0"/>
        </a:spcAft>
        <a:buChar char="–"/>
        <a:defRPr lang="en-US" altLang="en-US" sz="2400" kern="1200" dirty="0">
          <a:solidFill>
            <a:srgbClr val="192664"/>
          </a:solidFill>
          <a:latin typeface="Arial"/>
          <a:ea typeface="ＭＳ Ｐゴシック" pitchFamily="-102" charset="-128"/>
          <a:cs typeface="Arial"/>
        </a:defRPr>
      </a:lvl4pPr>
      <a:lvl5pPr marL="2057400" indent="-228600" algn="l" rtl="0" eaLnBrk="0" fontAlgn="base" hangingPunct="0">
        <a:spcBef>
          <a:spcPct val="20000"/>
        </a:spcBef>
        <a:spcAft>
          <a:spcPct val="0"/>
        </a:spcAft>
        <a:buChar char="»"/>
        <a:defRPr lang="en-US" altLang="en-US" sz="2400" kern="1200" dirty="0">
          <a:solidFill>
            <a:srgbClr val="192664"/>
          </a:solidFill>
          <a:latin typeface="Arial"/>
          <a:ea typeface="ＭＳ Ｐゴシック" pitchFamily="-102" charset="-128"/>
          <a:cs typeface="Arial"/>
        </a:defRPr>
      </a:lvl5pPr>
      <a:lvl6pPr marL="2514600" indent="-228600" algn="l" rtl="0" fontAlgn="base">
        <a:spcBef>
          <a:spcPct val="20000"/>
        </a:spcBef>
        <a:spcAft>
          <a:spcPct val="0"/>
        </a:spcAft>
        <a:buChar char="»"/>
        <a:defRPr sz="2400">
          <a:solidFill>
            <a:schemeClr val="tx1"/>
          </a:solidFill>
          <a:latin typeface="+mn-lt"/>
          <a:ea typeface="ヒラギノ角ゴ Pro W3" pitchFamily="-112" charset="-128"/>
        </a:defRPr>
      </a:lvl6pPr>
      <a:lvl7pPr marL="2971800" indent="-228600" algn="l" rtl="0" fontAlgn="base">
        <a:spcBef>
          <a:spcPct val="20000"/>
        </a:spcBef>
        <a:spcAft>
          <a:spcPct val="0"/>
        </a:spcAft>
        <a:buChar char="»"/>
        <a:defRPr sz="2400">
          <a:solidFill>
            <a:schemeClr val="tx1"/>
          </a:solidFill>
          <a:latin typeface="+mn-lt"/>
          <a:ea typeface="ヒラギノ角ゴ Pro W3" pitchFamily="-112" charset="-128"/>
        </a:defRPr>
      </a:lvl7pPr>
      <a:lvl8pPr marL="3429000" indent="-228600" algn="l" rtl="0" fontAlgn="base">
        <a:spcBef>
          <a:spcPct val="20000"/>
        </a:spcBef>
        <a:spcAft>
          <a:spcPct val="0"/>
        </a:spcAft>
        <a:buChar char="»"/>
        <a:defRPr sz="2400">
          <a:solidFill>
            <a:schemeClr val="tx1"/>
          </a:solidFill>
          <a:latin typeface="+mn-lt"/>
          <a:ea typeface="ヒラギノ角ゴ Pro W3" pitchFamily="-112" charset="-128"/>
        </a:defRPr>
      </a:lvl8pPr>
      <a:lvl9pPr marL="3886200" indent="-228600" algn="l" rtl="0" fontAlgn="base">
        <a:spcBef>
          <a:spcPct val="20000"/>
        </a:spcBef>
        <a:spcAft>
          <a:spcPct val="0"/>
        </a:spcAft>
        <a:buChar char="»"/>
        <a:defRPr sz="2400">
          <a:solidFill>
            <a:schemeClr val="tx1"/>
          </a:solidFill>
          <a:latin typeface="+mn-lt"/>
          <a:ea typeface="ヒラギノ角ゴ Pro W3"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Mission Requirements Statement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830A856-A137-F64C-8415-8D069EFEAA24}" type="datetime1">
              <a:rPr lang="en-US" smtClean="0">
                <a:solidFill>
                  <a:prstClr val="black">
                    <a:tint val="75000"/>
                  </a:prstClr>
                </a:solidFill>
                <a:latin typeface="Arial"/>
                <a:ea typeface="+mn-ea"/>
              </a:rPr>
              <a:pPr fontAlgn="auto">
                <a:spcBef>
                  <a:spcPts val="0"/>
                </a:spcBef>
                <a:spcAft>
                  <a:spcPts val="0"/>
                </a:spcAft>
              </a:pPr>
              <a:t>11/10/22</a:t>
            </a:fld>
            <a:endParaRPr lang="en-US">
              <a:solidFill>
                <a:prstClr val="black">
                  <a:tint val="75000"/>
                </a:prstClr>
              </a:solidFill>
              <a:latin typeface="Aria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Aria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DC9D28D-567E-054D-A7CB-2B32EEF974C1}" type="slidenum">
              <a:rPr lang="en-US" smtClean="0">
                <a:solidFill>
                  <a:prstClr val="black">
                    <a:tint val="75000"/>
                  </a:prstClr>
                </a:solidFill>
                <a:latin typeface="Arial"/>
                <a:ea typeface="+mn-ea"/>
              </a:rPr>
              <a:pPr fontAlgn="auto">
                <a:spcBef>
                  <a:spcPts val="0"/>
                </a:spcBef>
                <a:spcAft>
                  <a:spcPts val="0"/>
                </a:spcAft>
              </a:pPr>
              <a:t>‹#›</a:t>
            </a:fld>
            <a:endParaRPr lang="en-US">
              <a:solidFill>
                <a:prstClr val="black">
                  <a:tint val="75000"/>
                </a:prstClr>
              </a:solidFill>
              <a:latin typeface="Arial"/>
              <a:ea typeface="+mn-ea"/>
            </a:endParaRPr>
          </a:p>
        </p:txBody>
      </p:sp>
    </p:spTree>
    <p:extLst>
      <p:ext uri="{BB962C8B-B14F-4D97-AF65-F5344CB8AC3E}">
        <p14:creationId xmlns:p14="http://schemas.microsoft.com/office/powerpoint/2010/main" val="2959937154"/>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hf hdr="0" ftr="0" dt="0"/>
  <p:txStyles>
    <p:titleStyle>
      <a:lvl1pPr algn="ctr" defTabSz="457200" rtl="0" eaLnBrk="1" latinLnBrk="0" hangingPunct="1">
        <a:spcBef>
          <a:spcPct val="0"/>
        </a:spcBef>
        <a:buNone/>
        <a:defRPr sz="44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19FE6-2F42-3562-2626-6E76AC030AE1}"/>
              </a:ext>
            </a:extLst>
          </p:cNvPr>
          <p:cNvSpPr>
            <a:spLocks noGrp="1"/>
          </p:cNvSpPr>
          <p:nvPr>
            <p:ph type="ctrTitle"/>
          </p:nvPr>
        </p:nvSpPr>
        <p:spPr/>
        <p:txBody>
          <a:bodyPr/>
          <a:lstStyle/>
          <a:p>
            <a:r>
              <a:rPr lang="en-US" dirty="0"/>
              <a:t>Living Through a Revolution</a:t>
            </a:r>
            <a:br>
              <a:rPr lang="en-US" dirty="0"/>
            </a:br>
            <a:endParaRPr lang="en-US" dirty="0"/>
          </a:p>
        </p:txBody>
      </p:sp>
      <p:sp>
        <p:nvSpPr>
          <p:cNvPr id="3" name="Subtitle 2">
            <a:extLst>
              <a:ext uri="{FF2B5EF4-FFF2-40B4-BE49-F238E27FC236}">
                <a16:creationId xmlns:a16="http://schemas.microsoft.com/office/drawing/2014/main" id="{943EE917-299B-CD73-2C54-A9A0A6FE3296}"/>
              </a:ext>
            </a:extLst>
          </p:cNvPr>
          <p:cNvSpPr>
            <a:spLocks noGrp="1"/>
          </p:cNvSpPr>
          <p:nvPr>
            <p:ph type="subTitle" idx="1"/>
          </p:nvPr>
        </p:nvSpPr>
        <p:spPr/>
        <p:txBody>
          <a:bodyPr/>
          <a:lstStyle/>
          <a:p>
            <a:r>
              <a:rPr lang="en-US" dirty="0"/>
              <a:t>50 Years in Astrophysics</a:t>
            </a:r>
          </a:p>
          <a:p>
            <a:r>
              <a:rPr lang="en-US" dirty="0"/>
              <a:t>A Travelogue</a:t>
            </a:r>
          </a:p>
        </p:txBody>
      </p:sp>
      <p:sp>
        <p:nvSpPr>
          <p:cNvPr id="4" name="Footer Placeholder 3">
            <a:extLst>
              <a:ext uri="{FF2B5EF4-FFF2-40B4-BE49-F238E27FC236}">
                <a16:creationId xmlns:a16="http://schemas.microsoft.com/office/drawing/2014/main" id="{D5B52C18-BF7C-C670-3C3F-D7BB2A2F464B}"/>
              </a:ext>
            </a:extLst>
          </p:cNvPr>
          <p:cNvSpPr>
            <a:spLocks noGrp="1"/>
          </p:cNvSpPr>
          <p:nvPr>
            <p:ph type="ftr" sz="quarter" idx="11"/>
          </p:nvPr>
        </p:nvSpPr>
        <p:spPr/>
        <p:txBody>
          <a:bodyPr/>
          <a:lstStyle/>
          <a:p>
            <a:pPr>
              <a:defRPr/>
            </a:pPr>
            <a:r>
              <a:rPr lang="en-US"/>
              <a:t>GSFC and partners proprietary information, do not distribute or copy</a:t>
            </a:r>
          </a:p>
        </p:txBody>
      </p:sp>
    </p:spTree>
    <p:extLst>
      <p:ext uri="{BB962C8B-B14F-4D97-AF65-F5344CB8AC3E}">
        <p14:creationId xmlns:p14="http://schemas.microsoft.com/office/powerpoint/2010/main" val="2796224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F3C64-F770-C648-A15D-49EAA96F0615}"/>
              </a:ext>
            </a:extLst>
          </p:cNvPr>
          <p:cNvSpPr>
            <a:spLocks noGrp="1"/>
          </p:cNvSpPr>
          <p:nvPr>
            <p:ph type="title"/>
          </p:nvPr>
        </p:nvSpPr>
        <p:spPr/>
        <p:txBody>
          <a:bodyPr/>
          <a:lstStyle/>
          <a:p>
            <a:r>
              <a:rPr lang="en-US" dirty="0"/>
              <a:t>Arriving at GSFC</a:t>
            </a:r>
          </a:p>
        </p:txBody>
      </p:sp>
      <p:sp>
        <p:nvSpPr>
          <p:cNvPr id="3" name="Content Placeholder 2">
            <a:extLst>
              <a:ext uri="{FF2B5EF4-FFF2-40B4-BE49-F238E27FC236}">
                <a16:creationId xmlns:a16="http://schemas.microsoft.com/office/drawing/2014/main" id="{D8604EBB-4E28-4247-9E98-8D6471E5152D}"/>
              </a:ext>
            </a:extLst>
          </p:cNvPr>
          <p:cNvSpPr>
            <a:spLocks noGrp="1"/>
          </p:cNvSpPr>
          <p:nvPr>
            <p:ph idx="1"/>
          </p:nvPr>
        </p:nvSpPr>
        <p:spPr>
          <a:xfrm>
            <a:off x="533400" y="1432718"/>
            <a:ext cx="8229600" cy="4525963"/>
          </a:xfrm>
        </p:spPr>
        <p:txBody>
          <a:bodyPr/>
          <a:lstStyle/>
          <a:p>
            <a:r>
              <a:rPr lang="en-US" dirty="0"/>
              <a:t>I arrived at GSFC as an NRC postdoc on Oct. 10, 1979 to 3” of snow.</a:t>
            </a:r>
          </a:p>
          <a:p>
            <a:pPr lvl="1"/>
            <a:r>
              <a:rPr lang="en-US" dirty="0"/>
              <a:t>I was looking forward to the temperate mid-Atlantic climate</a:t>
            </a:r>
          </a:p>
          <a:p>
            <a:r>
              <a:rPr lang="en-US" dirty="0"/>
              <a:t>I had a grant to build a spectrometer for the KAO, and started to work on COBE</a:t>
            </a:r>
          </a:p>
          <a:p>
            <a:pPr lvl="1"/>
            <a:r>
              <a:rPr lang="en-US" dirty="0"/>
              <a:t>Much of the infrastructure we developed for the KAO (detector production, testing, </a:t>
            </a:r>
            <a:r>
              <a:rPr lang="en-US" dirty="0" err="1"/>
              <a:t>etc</a:t>
            </a:r>
            <a:r>
              <a:rPr lang="en-US" dirty="0"/>
              <a:t>) fed directly into COBE FIRAS and DIRBE</a:t>
            </a:r>
          </a:p>
        </p:txBody>
      </p:sp>
      <p:sp>
        <p:nvSpPr>
          <p:cNvPr id="4" name="Footer Placeholder 3">
            <a:extLst>
              <a:ext uri="{FF2B5EF4-FFF2-40B4-BE49-F238E27FC236}">
                <a16:creationId xmlns:a16="http://schemas.microsoft.com/office/drawing/2014/main" id="{DB514C5D-983A-9E4D-9C16-879C95A8239C}"/>
              </a:ext>
            </a:extLst>
          </p:cNvPr>
          <p:cNvSpPr>
            <a:spLocks noGrp="1"/>
          </p:cNvSpPr>
          <p:nvPr>
            <p:ph type="ftr" sz="quarter" idx="11"/>
          </p:nvPr>
        </p:nvSpPr>
        <p:spPr/>
        <p:txBody>
          <a:bodyPr/>
          <a:lstStyle/>
          <a:p>
            <a:pPr>
              <a:defRPr/>
            </a:pPr>
            <a:r>
              <a:rPr lang="en-US"/>
              <a:t>GSFC – Jan 24, 2018</a:t>
            </a:r>
            <a:endParaRPr lang="en-US" dirty="0"/>
          </a:p>
        </p:txBody>
      </p:sp>
    </p:spTree>
    <p:extLst>
      <p:ext uri="{BB962C8B-B14F-4D97-AF65-F5344CB8AC3E}">
        <p14:creationId xmlns:p14="http://schemas.microsoft.com/office/powerpoint/2010/main" val="1990283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C69C-DDCD-0E4E-A19A-69435BA14394}"/>
              </a:ext>
            </a:extLst>
          </p:cNvPr>
          <p:cNvSpPr>
            <a:spLocks noGrp="1"/>
          </p:cNvSpPr>
          <p:nvPr>
            <p:ph type="title"/>
          </p:nvPr>
        </p:nvSpPr>
        <p:spPr/>
        <p:txBody>
          <a:bodyPr/>
          <a:lstStyle/>
          <a:p>
            <a:r>
              <a:rPr lang="en-US" dirty="0"/>
              <a:t>Spectrophotometers at GSFC</a:t>
            </a:r>
          </a:p>
        </p:txBody>
      </p:sp>
      <p:sp>
        <p:nvSpPr>
          <p:cNvPr id="3" name="Content Placeholder 2">
            <a:extLst>
              <a:ext uri="{FF2B5EF4-FFF2-40B4-BE49-F238E27FC236}">
                <a16:creationId xmlns:a16="http://schemas.microsoft.com/office/drawing/2014/main" id="{754BB72A-4F79-834B-B701-4A087D4FB843}"/>
              </a:ext>
            </a:extLst>
          </p:cNvPr>
          <p:cNvSpPr>
            <a:spLocks noGrp="1"/>
          </p:cNvSpPr>
          <p:nvPr>
            <p:ph idx="1"/>
          </p:nvPr>
        </p:nvSpPr>
        <p:spPr/>
        <p:txBody>
          <a:bodyPr/>
          <a:lstStyle/>
          <a:p>
            <a:pPr marL="0" indent="0">
              <a:buNone/>
            </a:pPr>
            <a:endParaRPr lang="en-US" dirty="0"/>
          </a:p>
          <a:p>
            <a:r>
              <a:rPr lang="en-US" dirty="0"/>
              <a:t>Vertical temperature profiles in Uranus and Neptune</a:t>
            </a:r>
          </a:p>
          <a:p>
            <a:pPr lvl="1"/>
            <a:r>
              <a:rPr lang="en-US" dirty="0"/>
              <a:t>We got it before Voyager!</a:t>
            </a:r>
          </a:p>
          <a:p>
            <a:endParaRPr lang="en-US" dirty="0"/>
          </a:p>
          <a:p>
            <a:r>
              <a:rPr lang="en-US" dirty="0"/>
              <a:t>FIR (43 µm) water  ice emission feature</a:t>
            </a:r>
          </a:p>
          <a:p>
            <a:pPr lvl="1"/>
            <a:r>
              <a:rPr lang="en-US" dirty="0"/>
              <a:t>Crystalline ice in stellar outflows</a:t>
            </a:r>
          </a:p>
          <a:p>
            <a:endParaRPr lang="en-US" dirty="0"/>
          </a:p>
          <a:p>
            <a:r>
              <a:rPr lang="en-US" dirty="0"/>
              <a:t>Newly synthesized elements and thermal evolution in SN1987a</a:t>
            </a:r>
          </a:p>
          <a:p>
            <a:endParaRPr lang="en-US" dirty="0"/>
          </a:p>
          <a:p>
            <a:r>
              <a:rPr lang="en-US" dirty="0"/>
              <a:t>Exotic dust in the Galactic Center</a:t>
            </a:r>
          </a:p>
          <a:p>
            <a:endParaRPr lang="en-US" dirty="0"/>
          </a:p>
        </p:txBody>
      </p:sp>
      <p:sp>
        <p:nvSpPr>
          <p:cNvPr id="4" name="Footer Placeholder 3">
            <a:extLst>
              <a:ext uri="{FF2B5EF4-FFF2-40B4-BE49-F238E27FC236}">
                <a16:creationId xmlns:a16="http://schemas.microsoft.com/office/drawing/2014/main" id="{296EE8B2-5A2F-F346-A9CC-AC9664F150FF}"/>
              </a:ext>
            </a:extLst>
          </p:cNvPr>
          <p:cNvSpPr>
            <a:spLocks noGrp="1"/>
          </p:cNvSpPr>
          <p:nvPr>
            <p:ph type="ftr" sz="quarter" idx="11"/>
          </p:nvPr>
        </p:nvSpPr>
        <p:spPr/>
        <p:txBody>
          <a:bodyPr/>
          <a:lstStyle/>
          <a:p>
            <a:pPr>
              <a:defRPr/>
            </a:pPr>
            <a:r>
              <a:rPr lang="en-US"/>
              <a:t>GSFC – Jan 24, 2018</a:t>
            </a:r>
            <a:endParaRPr lang="en-US" dirty="0"/>
          </a:p>
        </p:txBody>
      </p:sp>
    </p:spTree>
    <p:extLst>
      <p:ext uri="{BB962C8B-B14F-4D97-AF65-F5344CB8AC3E}">
        <p14:creationId xmlns:p14="http://schemas.microsoft.com/office/powerpoint/2010/main" val="1111321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71DEA-AC10-4973-9B91-652724391048}"/>
              </a:ext>
            </a:extLst>
          </p:cNvPr>
          <p:cNvSpPr>
            <a:spLocks noGrp="1"/>
          </p:cNvSpPr>
          <p:nvPr>
            <p:ph type="title"/>
          </p:nvPr>
        </p:nvSpPr>
        <p:spPr/>
        <p:txBody>
          <a:bodyPr/>
          <a:lstStyle/>
          <a:p>
            <a:r>
              <a:rPr lang="en-US" dirty="0"/>
              <a:t>Joining the COBE Team</a:t>
            </a:r>
          </a:p>
        </p:txBody>
      </p:sp>
      <p:sp>
        <p:nvSpPr>
          <p:cNvPr id="4" name="Footer Placeholder 3">
            <a:extLst>
              <a:ext uri="{FF2B5EF4-FFF2-40B4-BE49-F238E27FC236}">
                <a16:creationId xmlns:a16="http://schemas.microsoft.com/office/drawing/2014/main" id="{D7CA4EBC-3721-E2AD-D4E1-B821D10D9713}"/>
              </a:ext>
            </a:extLst>
          </p:cNvPr>
          <p:cNvSpPr>
            <a:spLocks noGrp="1"/>
          </p:cNvSpPr>
          <p:nvPr>
            <p:ph type="ftr" sz="quarter" idx="11"/>
          </p:nvPr>
        </p:nvSpPr>
        <p:spPr/>
        <p:txBody>
          <a:bodyPr/>
          <a:lstStyle/>
          <a:p>
            <a:pPr>
              <a:defRPr/>
            </a:pPr>
            <a:r>
              <a:rPr lang="en-US"/>
              <a:t>GSFC – Jan 24, 2018</a:t>
            </a:r>
            <a:endParaRPr lang="en-US" dirty="0"/>
          </a:p>
        </p:txBody>
      </p:sp>
      <p:pic>
        <p:nvPicPr>
          <p:cNvPr id="8" name="Content Placeholder 7">
            <a:extLst>
              <a:ext uri="{FF2B5EF4-FFF2-40B4-BE49-F238E27FC236}">
                <a16:creationId xmlns:a16="http://schemas.microsoft.com/office/drawing/2014/main" id="{C3173CBF-6BAA-6D46-F17A-B077D0D6BC5E}"/>
              </a:ext>
            </a:extLst>
          </p:cNvPr>
          <p:cNvPicPr>
            <a:picLocks noGrp="1" noChangeAspect="1"/>
          </p:cNvPicPr>
          <p:nvPr>
            <p:ph idx="1"/>
          </p:nvPr>
        </p:nvPicPr>
        <p:blipFill>
          <a:blip r:embed="rId2"/>
          <a:stretch>
            <a:fillRect/>
          </a:stretch>
        </p:blipFill>
        <p:spPr>
          <a:xfrm>
            <a:off x="95250" y="1246980"/>
            <a:ext cx="8362950" cy="5084211"/>
          </a:xfrm>
        </p:spPr>
      </p:pic>
    </p:spTree>
    <p:extLst>
      <p:ext uri="{BB962C8B-B14F-4D97-AF65-F5344CB8AC3E}">
        <p14:creationId xmlns:p14="http://schemas.microsoft.com/office/powerpoint/2010/main" val="1155203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AE96-A493-D6DB-1ACF-35483559D6CC}"/>
              </a:ext>
            </a:extLst>
          </p:cNvPr>
          <p:cNvSpPr>
            <a:spLocks noGrp="1"/>
          </p:cNvSpPr>
          <p:nvPr>
            <p:ph type="title"/>
          </p:nvPr>
        </p:nvSpPr>
        <p:spPr/>
        <p:txBody>
          <a:bodyPr/>
          <a:lstStyle/>
          <a:p>
            <a:r>
              <a:rPr lang="en-US" dirty="0"/>
              <a:t>COBE</a:t>
            </a:r>
          </a:p>
        </p:txBody>
      </p:sp>
      <p:pic>
        <p:nvPicPr>
          <p:cNvPr id="6" name="Content Placeholder 5">
            <a:extLst>
              <a:ext uri="{FF2B5EF4-FFF2-40B4-BE49-F238E27FC236}">
                <a16:creationId xmlns:a16="http://schemas.microsoft.com/office/drawing/2014/main" id="{4FFFD912-CF42-3D6C-BF0F-F0F0E026C62D}"/>
              </a:ext>
            </a:extLst>
          </p:cNvPr>
          <p:cNvPicPr>
            <a:picLocks noGrp="1" noChangeAspect="1"/>
          </p:cNvPicPr>
          <p:nvPr>
            <p:ph idx="1"/>
          </p:nvPr>
        </p:nvPicPr>
        <p:blipFill>
          <a:blip r:embed="rId2"/>
          <a:stretch>
            <a:fillRect/>
          </a:stretch>
        </p:blipFill>
        <p:spPr>
          <a:xfrm>
            <a:off x="1536869" y="1493396"/>
            <a:ext cx="5994062" cy="4525963"/>
          </a:xfrm>
        </p:spPr>
      </p:pic>
      <p:sp>
        <p:nvSpPr>
          <p:cNvPr id="4" name="Footer Placeholder 3">
            <a:extLst>
              <a:ext uri="{FF2B5EF4-FFF2-40B4-BE49-F238E27FC236}">
                <a16:creationId xmlns:a16="http://schemas.microsoft.com/office/drawing/2014/main" id="{50405886-89D6-627D-3664-5EE119F9F270}"/>
              </a:ext>
            </a:extLst>
          </p:cNvPr>
          <p:cNvSpPr>
            <a:spLocks noGrp="1"/>
          </p:cNvSpPr>
          <p:nvPr>
            <p:ph type="ftr" sz="quarter" idx="11"/>
          </p:nvPr>
        </p:nvSpPr>
        <p:spPr/>
        <p:txBody>
          <a:bodyPr/>
          <a:lstStyle/>
          <a:p>
            <a:pPr>
              <a:defRPr/>
            </a:pPr>
            <a:r>
              <a:rPr lang="en-US"/>
              <a:t>GSFC – Jan 24, 2018</a:t>
            </a:r>
            <a:endParaRPr lang="en-US" dirty="0"/>
          </a:p>
        </p:txBody>
      </p:sp>
    </p:spTree>
    <p:extLst>
      <p:ext uri="{BB962C8B-B14F-4D97-AF65-F5344CB8AC3E}">
        <p14:creationId xmlns:p14="http://schemas.microsoft.com/office/powerpoint/2010/main" val="4101897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97E13-38AF-7C42-3EEB-398376091D47}"/>
              </a:ext>
            </a:extLst>
          </p:cNvPr>
          <p:cNvSpPr>
            <a:spLocks noGrp="1"/>
          </p:cNvSpPr>
          <p:nvPr>
            <p:ph type="title"/>
          </p:nvPr>
        </p:nvSpPr>
        <p:spPr/>
        <p:txBody>
          <a:bodyPr/>
          <a:lstStyle/>
          <a:p>
            <a:r>
              <a:rPr lang="en-US" dirty="0"/>
              <a:t>COBE</a:t>
            </a:r>
          </a:p>
        </p:txBody>
      </p:sp>
      <p:pic>
        <p:nvPicPr>
          <p:cNvPr id="6" name="Content Placeholder 5">
            <a:extLst>
              <a:ext uri="{FF2B5EF4-FFF2-40B4-BE49-F238E27FC236}">
                <a16:creationId xmlns:a16="http://schemas.microsoft.com/office/drawing/2014/main" id="{74C530D0-80FE-AC94-153C-C93453D3BBFD}"/>
              </a:ext>
            </a:extLst>
          </p:cNvPr>
          <p:cNvPicPr>
            <a:picLocks noGrp="1" noChangeAspect="1"/>
          </p:cNvPicPr>
          <p:nvPr>
            <p:ph idx="1"/>
          </p:nvPr>
        </p:nvPicPr>
        <p:blipFill>
          <a:blip r:embed="rId2"/>
          <a:stretch>
            <a:fillRect/>
          </a:stretch>
        </p:blipFill>
        <p:spPr>
          <a:xfrm>
            <a:off x="4633377" y="1790121"/>
            <a:ext cx="4592331" cy="3467679"/>
          </a:xfrm>
        </p:spPr>
      </p:pic>
      <p:sp>
        <p:nvSpPr>
          <p:cNvPr id="4" name="Footer Placeholder 3">
            <a:extLst>
              <a:ext uri="{FF2B5EF4-FFF2-40B4-BE49-F238E27FC236}">
                <a16:creationId xmlns:a16="http://schemas.microsoft.com/office/drawing/2014/main" id="{89C945B8-C8E6-DA1B-9C84-F7EED9802B1B}"/>
              </a:ext>
            </a:extLst>
          </p:cNvPr>
          <p:cNvSpPr>
            <a:spLocks noGrp="1"/>
          </p:cNvSpPr>
          <p:nvPr>
            <p:ph type="ftr" sz="quarter" idx="11"/>
          </p:nvPr>
        </p:nvSpPr>
        <p:spPr/>
        <p:txBody>
          <a:bodyPr/>
          <a:lstStyle/>
          <a:p>
            <a:pPr>
              <a:defRPr/>
            </a:pPr>
            <a:r>
              <a:rPr lang="en-US"/>
              <a:t>GSFC – Jan 24, 2018</a:t>
            </a:r>
            <a:endParaRPr lang="en-US" dirty="0"/>
          </a:p>
        </p:txBody>
      </p:sp>
      <p:pic>
        <p:nvPicPr>
          <p:cNvPr id="7" name="Content Placeholder 5">
            <a:extLst>
              <a:ext uri="{FF2B5EF4-FFF2-40B4-BE49-F238E27FC236}">
                <a16:creationId xmlns:a16="http://schemas.microsoft.com/office/drawing/2014/main" id="{F91ADCE4-9ECE-8E4D-2B92-5358176BDE64}"/>
              </a:ext>
            </a:extLst>
          </p:cNvPr>
          <p:cNvPicPr>
            <a:picLocks noChangeAspect="1"/>
          </p:cNvPicPr>
          <p:nvPr/>
        </p:nvPicPr>
        <p:blipFill>
          <a:blip r:embed="rId3"/>
          <a:stretch>
            <a:fillRect/>
          </a:stretch>
        </p:blipFill>
        <p:spPr bwMode="auto">
          <a:xfrm>
            <a:off x="41045" y="1790121"/>
            <a:ext cx="4592331" cy="348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35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F0CC0-122F-8AFA-6B2E-5B0A491B46CA}"/>
              </a:ext>
            </a:extLst>
          </p:cNvPr>
          <p:cNvSpPr>
            <a:spLocks noGrp="1"/>
          </p:cNvSpPr>
          <p:nvPr>
            <p:ph type="title"/>
          </p:nvPr>
        </p:nvSpPr>
        <p:spPr/>
        <p:txBody>
          <a:bodyPr/>
          <a:lstStyle/>
          <a:p>
            <a:r>
              <a:rPr lang="en-US" dirty="0"/>
              <a:t>Stockholm 2006</a:t>
            </a:r>
          </a:p>
        </p:txBody>
      </p:sp>
      <p:pic>
        <p:nvPicPr>
          <p:cNvPr id="6" name="Content Placeholder 5">
            <a:extLst>
              <a:ext uri="{FF2B5EF4-FFF2-40B4-BE49-F238E27FC236}">
                <a16:creationId xmlns:a16="http://schemas.microsoft.com/office/drawing/2014/main" id="{A47E3AB5-96E5-0DFC-5FA2-69CC48903D36}"/>
              </a:ext>
            </a:extLst>
          </p:cNvPr>
          <p:cNvPicPr>
            <a:picLocks noGrp="1" noChangeAspect="1"/>
          </p:cNvPicPr>
          <p:nvPr>
            <p:ph idx="1"/>
          </p:nvPr>
        </p:nvPicPr>
        <p:blipFill>
          <a:blip r:embed="rId2"/>
          <a:stretch>
            <a:fillRect/>
          </a:stretch>
        </p:blipFill>
        <p:spPr>
          <a:xfrm>
            <a:off x="658748" y="1295400"/>
            <a:ext cx="7725265" cy="4876799"/>
          </a:xfrm>
        </p:spPr>
      </p:pic>
      <p:sp>
        <p:nvSpPr>
          <p:cNvPr id="4" name="Footer Placeholder 3">
            <a:extLst>
              <a:ext uri="{FF2B5EF4-FFF2-40B4-BE49-F238E27FC236}">
                <a16:creationId xmlns:a16="http://schemas.microsoft.com/office/drawing/2014/main" id="{339C1A22-1A76-B088-83EF-14D93CC937CB}"/>
              </a:ext>
            </a:extLst>
          </p:cNvPr>
          <p:cNvSpPr>
            <a:spLocks noGrp="1"/>
          </p:cNvSpPr>
          <p:nvPr>
            <p:ph type="ftr" sz="quarter" idx="11"/>
          </p:nvPr>
        </p:nvSpPr>
        <p:spPr/>
        <p:txBody>
          <a:bodyPr/>
          <a:lstStyle/>
          <a:p>
            <a:pPr>
              <a:defRPr/>
            </a:pPr>
            <a:r>
              <a:rPr lang="en-US"/>
              <a:t>GSFC – Jan 24, 2018</a:t>
            </a:r>
            <a:endParaRPr lang="en-US" dirty="0"/>
          </a:p>
        </p:txBody>
      </p:sp>
    </p:spTree>
    <p:extLst>
      <p:ext uri="{BB962C8B-B14F-4D97-AF65-F5344CB8AC3E}">
        <p14:creationId xmlns:p14="http://schemas.microsoft.com/office/powerpoint/2010/main" val="986205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BBDD-F26C-4C47-B172-802429D3D54C}"/>
              </a:ext>
            </a:extLst>
          </p:cNvPr>
          <p:cNvSpPr>
            <a:spLocks noGrp="1"/>
          </p:cNvSpPr>
          <p:nvPr>
            <p:ph type="title"/>
          </p:nvPr>
        </p:nvSpPr>
        <p:spPr/>
        <p:txBody>
          <a:bodyPr/>
          <a:lstStyle/>
          <a:p>
            <a:r>
              <a:rPr lang="en-US" sz="3600" dirty="0"/>
              <a:t>One Person’s Noise is Another’s Signal</a:t>
            </a:r>
          </a:p>
        </p:txBody>
      </p:sp>
      <p:sp>
        <p:nvSpPr>
          <p:cNvPr id="3" name="Content Placeholder 2">
            <a:extLst>
              <a:ext uri="{FF2B5EF4-FFF2-40B4-BE49-F238E27FC236}">
                <a16:creationId xmlns:a16="http://schemas.microsoft.com/office/drawing/2014/main" id="{C2C62F64-E14A-9D4C-B702-3AF71905358A}"/>
              </a:ext>
            </a:extLst>
          </p:cNvPr>
          <p:cNvSpPr>
            <a:spLocks noGrp="1"/>
          </p:cNvSpPr>
          <p:nvPr>
            <p:ph idx="1"/>
          </p:nvPr>
        </p:nvSpPr>
        <p:spPr>
          <a:xfrm>
            <a:off x="419100" y="1432718"/>
            <a:ext cx="8229600" cy="4525963"/>
          </a:xfrm>
        </p:spPr>
        <p:txBody>
          <a:bodyPr/>
          <a:lstStyle/>
          <a:p>
            <a:r>
              <a:rPr lang="en-US" sz="2300" dirty="0"/>
              <a:t>In Aug 1982, Frank McDonald challenged the X-ray </a:t>
            </a:r>
            <a:r>
              <a:rPr lang="en-US" sz="2300" dirty="0" err="1"/>
              <a:t>groupat</a:t>
            </a:r>
            <a:r>
              <a:rPr lang="en-US" sz="2300" dirty="0"/>
              <a:t> Goddard to look for ways to improve non-dispersive spectroscopy above the performance of Si diodes (130 eV FWHM at 6 keV)</a:t>
            </a:r>
          </a:p>
          <a:p>
            <a:pPr marL="0" indent="0">
              <a:buNone/>
            </a:pPr>
            <a:r>
              <a:rPr lang="en-US" sz="2300" dirty="0"/>
              <a:t>He explained the problem and I already had worked it out and knew the answer</a:t>
            </a:r>
          </a:p>
          <a:p>
            <a:r>
              <a:rPr lang="en-US" sz="2300" dirty="0"/>
              <a:t>I asked if 1 eV would be good.  He said it would be.  The rest is history, mostly made by the X-ray team at NASA along with Dan McCammon at UW</a:t>
            </a:r>
          </a:p>
        </p:txBody>
      </p:sp>
      <p:sp>
        <p:nvSpPr>
          <p:cNvPr id="4" name="Footer Placeholder 3">
            <a:extLst>
              <a:ext uri="{FF2B5EF4-FFF2-40B4-BE49-F238E27FC236}">
                <a16:creationId xmlns:a16="http://schemas.microsoft.com/office/drawing/2014/main" id="{23BDCD9C-2059-E849-A986-CAF6E7D239A0}"/>
              </a:ext>
            </a:extLst>
          </p:cNvPr>
          <p:cNvSpPr>
            <a:spLocks noGrp="1"/>
          </p:cNvSpPr>
          <p:nvPr>
            <p:ph type="ftr" sz="quarter" idx="11"/>
          </p:nvPr>
        </p:nvSpPr>
        <p:spPr/>
        <p:txBody>
          <a:bodyPr/>
          <a:lstStyle/>
          <a:p>
            <a:pPr>
              <a:defRPr/>
            </a:pPr>
            <a:r>
              <a:rPr lang="en-US"/>
              <a:t>GSFC – Jan 24, 2018</a:t>
            </a:r>
            <a:endParaRPr lang="en-US" dirty="0"/>
          </a:p>
        </p:txBody>
      </p:sp>
    </p:spTree>
    <p:extLst>
      <p:ext uri="{BB962C8B-B14F-4D97-AF65-F5344CB8AC3E}">
        <p14:creationId xmlns:p14="http://schemas.microsoft.com/office/powerpoint/2010/main" val="769868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1892-41E8-E842-90F2-9601F415FD68}"/>
              </a:ext>
            </a:extLst>
          </p:cNvPr>
          <p:cNvSpPr>
            <a:spLocks noGrp="1"/>
          </p:cNvSpPr>
          <p:nvPr>
            <p:ph type="title"/>
          </p:nvPr>
        </p:nvSpPr>
        <p:spPr/>
        <p:txBody>
          <a:bodyPr/>
          <a:lstStyle/>
          <a:p>
            <a:r>
              <a:rPr lang="en-US" dirty="0"/>
              <a:t>The Beginning</a:t>
            </a:r>
          </a:p>
        </p:txBody>
      </p:sp>
      <p:sp>
        <p:nvSpPr>
          <p:cNvPr id="4" name="Footer Placeholder 3">
            <a:extLst>
              <a:ext uri="{FF2B5EF4-FFF2-40B4-BE49-F238E27FC236}">
                <a16:creationId xmlns:a16="http://schemas.microsoft.com/office/drawing/2014/main" id="{1FA62F23-C5E8-4145-84B3-EBBE2DC1C196}"/>
              </a:ext>
            </a:extLst>
          </p:cNvPr>
          <p:cNvSpPr>
            <a:spLocks noGrp="1"/>
          </p:cNvSpPr>
          <p:nvPr>
            <p:ph type="ftr" sz="quarter" idx="11"/>
          </p:nvPr>
        </p:nvSpPr>
        <p:spPr/>
        <p:txBody>
          <a:bodyPr/>
          <a:lstStyle/>
          <a:p>
            <a:pPr>
              <a:defRPr/>
            </a:pPr>
            <a:r>
              <a:rPr lang="en-US"/>
              <a:t>GSFC – Jan 24, 2018</a:t>
            </a:r>
            <a:endParaRPr lang="en-US" dirty="0"/>
          </a:p>
        </p:txBody>
      </p:sp>
      <p:pic>
        <p:nvPicPr>
          <p:cNvPr id="8" name="Picture 7">
            <a:extLst>
              <a:ext uri="{FF2B5EF4-FFF2-40B4-BE49-F238E27FC236}">
                <a16:creationId xmlns:a16="http://schemas.microsoft.com/office/drawing/2014/main" id="{5F60F5C8-52B5-F449-829E-AD874D94EB65}"/>
              </a:ext>
            </a:extLst>
          </p:cNvPr>
          <p:cNvPicPr>
            <a:picLocks noChangeAspect="1"/>
          </p:cNvPicPr>
          <p:nvPr/>
        </p:nvPicPr>
        <p:blipFill>
          <a:blip r:embed="rId2"/>
          <a:stretch>
            <a:fillRect/>
          </a:stretch>
        </p:blipFill>
        <p:spPr>
          <a:xfrm>
            <a:off x="178546" y="1365037"/>
            <a:ext cx="8051053" cy="5299228"/>
          </a:xfrm>
          <a:prstGeom prst="rect">
            <a:avLst/>
          </a:prstGeom>
        </p:spPr>
      </p:pic>
      <p:pic>
        <p:nvPicPr>
          <p:cNvPr id="6" name="Content Placeholder 5">
            <a:extLst>
              <a:ext uri="{FF2B5EF4-FFF2-40B4-BE49-F238E27FC236}">
                <a16:creationId xmlns:a16="http://schemas.microsoft.com/office/drawing/2014/main" id="{A5192DA8-8E9C-D042-97B7-4EBB11398A6C}"/>
              </a:ext>
            </a:extLst>
          </p:cNvPr>
          <p:cNvPicPr>
            <a:picLocks noGrp="1" noChangeAspect="1"/>
          </p:cNvPicPr>
          <p:nvPr>
            <p:ph idx="1"/>
          </p:nvPr>
        </p:nvPicPr>
        <p:blipFill>
          <a:blip r:embed="rId3"/>
          <a:stretch>
            <a:fillRect/>
          </a:stretch>
        </p:blipFill>
        <p:spPr>
          <a:xfrm>
            <a:off x="3200400" y="1676399"/>
            <a:ext cx="3048000" cy="2580555"/>
          </a:xfrm>
        </p:spPr>
      </p:pic>
    </p:spTree>
    <p:extLst>
      <p:ext uri="{BB962C8B-B14F-4D97-AF65-F5344CB8AC3E}">
        <p14:creationId xmlns:p14="http://schemas.microsoft.com/office/powerpoint/2010/main" val="76266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F8F8-C515-A746-AC5B-5A8DF6C6482E}"/>
              </a:ext>
            </a:extLst>
          </p:cNvPr>
          <p:cNvSpPr>
            <a:spLocks noGrp="1"/>
          </p:cNvSpPr>
          <p:nvPr>
            <p:ph type="title"/>
          </p:nvPr>
        </p:nvSpPr>
        <p:spPr>
          <a:xfrm>
            <a:off x="228600" y="304800"/>
            <a:ext cx="8839200" cy="838200"/>
          </a:xfrm>
        </p:spPr>
        <p:txBody>
          <a:bodyPr/>
          <a:lstStyle/>
          <a:p>
            <a:r>
              <a:rPr lang="en-US" dirty="0"/>
              <a:t>Development of Microcalorimeters</a:t>
            </a:r>
          </a:p>
        </p:txBody>
      </p:sp>
      <p:sp>
        <p:nvSpPr>
          <p:cNvPr id="3" name="Content Placeholder 2">
            <a:extLst>
              <a:ext uri="{FF2B5EF4-FFF2-40B4-BE49-F238E27FC236}">
                <a16:creationId xmlns:a16="http://schemas.microsoft.com/office/drawing/2014/main" id="{BE23E9B0-E2EE-4940-AF36-2F51DDC491CD}"/>
              </a:ext>
            </a:extLst>
          </p:cNvPr>
          <p:cNvSpPr>
            <a:spLocks noGrp="1"/>
          </p:cNvSpPr>
          <p:nvPr>
            <p:ph idx="1"/>
          </p:nvPr>
        </p:nvSpPr>
        <p:spPr>
          <a:xfrm>
            <a:off x="419100" y="1412547"/>
            <a:ext cx="8229600" cy="4525963"/>
          </a:xfrm>
        </p:spPr>
        <p:txBody>
          <a:bodyPr/>
          <a:lstStyle/>
          <a:p>
            <a:r>
              <a:rPr lang="en-US" dirty="0"/>
              <a:t>During the 1980s, Rich Kelley, Andy </a:t>
            </a:r>
            <a:r>
              <a:rPr lang="en-US" dirty="0" err="1"/>
              <a:t>Szymkowiak</a:t>
            </a:r>
            <a:r>
              <a:rPr lang="en-US" dirty="0"/>
              <a:t>, Dan McCammon, and Rob </a:t>
            </a:r>
            <a:r>
              <a:rPr lang="en-US" dirty="0" err="1"/>
              <a:t>Schoelkopf</a:t>
            </a:r>
            <a:r>
              <a:rPr lang="en-US" dirty="0"/>
              <a:t> (for a while) worked on engineering the calorimeters for flight.</a:t>
            </a:r>
          </a:p>
          <a:p>
            <a:endParaRPr lang="en-US" dirty="0"/>
          </a:p>
        </p:txBody>
      </p:sp>
      <p:sp>
        <p:nvSpPr>
          <p:cNvPr id="4" name="Footer Placeholder 3">
            <a:extLst>
              <a:ext uri="{FF2B5EF4-FFF2-40B4-BE49-F238E27FC236}">
                <a16:creationId xmlns:a16="http://schemas.microsoft.com/office/drawing/2014/main" id="{35168693-6FA4-EF41-AFCA-02772D3B64C0}"/>
              </a:ext>
            </a:extLst>
          </p:cNvPr>
          <p:cNvSpPr>
            <a:spLocks noGrp="1"/>
          </p:cNvSpPr>
          <p:nvPr>
            <p:ph type="ftr" sz="quarter" idx="11"/>
          </p:nvPr>
        </p:nvSpPr>
        <p:spPr/>
        <p:txBody>
          <a:bodyPr/>
          <a:lstStyle/>
          <a:p>
            <a:pPr>
              <a:defRPr/>
            </a:pPr>
            <a:r>
              <a:rPr lang="en-US"/>
              <a:t>GSFC – Jan 24, 2018</a:t>
            </a:r>
            <a:endParaRPr lang="en-US" dirty="0"/>
          </a:p>
        </p:txBody>
      </p:sp>
    </p:spTree>
    <p:extLst>
      <p:ext uri="{BB962C8B-B14F-4D97-AF65-F5344CB8AC3E}">
        <p14:creationId xmlns:p14="http://schemas.microsoft.com/office/powerpoint/2010/main" val="1730676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6EB7E-EE04-1D4F-9345-15E7B1E179FB}"/>
              </a:ext>
            </a:extLst>
          </p:cNvPr>
          <p:cNvSpPr>
            <a:spLocks noGrp="1"/>
          </p:cNvSpPr>
          <p:nvPr>
            <p:ph type="title"/>
          </p:nvPr>
        </p:nvSpPr>
        <p:spPr>
          <a:xfrm>
            <a:off x="533400" y="546241"/>
            <a:ext cx="8229600" cy="838200"/>
          </a:xfrm>
        </p:spPr>
        <p:txBody>
          <a:bodyPr/>
          <a:lstStyle/>
          <a:p>
            <a:r>
              <a:rPr lang="en-US" dirty="0"/>
              <a:t>X-ray Spectroscopy in the Modern Age!</a:t>
            </a:r>
          </a:p>
        </p:txBody>
      </p:sp>
      <p:sp>
        <p:nvSpPr>
          <p:cNvPr id="4" name="Footer Placeholder 3">
            <a:extLst>
              <a:ext uri="{FF2B5EF4-FFF2-40B4-BE49-F238E27FC236}">
                <a16:creationId xmlns:a16="http://schemas.microsoft.com/office/drawing/2014/main" id="{A90D8FEF-9933-DC49-A2D8-AEF0FC0217B3}"/>
              </a:ext>
            </a:extLst>
          </p:cNvPr>
          <p:cNvSpPr>
            <a:spLocks noGrp="1"/>
          </p:cNvSpPr>
          <p:nvPr>
            <p:ph type="ftr" sz="quarter" idx="11"/>
          </p:nvPr>
        </p:nvSpPr>
        <p:spPr/>
        <p:txBody>
          <a:bodyPr/>
          <a:lstStyle/>
          <a:p>
            <a:pPr>
              <a:defRPr/>
            </a:pPr>
            <a:r>
              <a:rPr lang="en-US"/>
              <a:t>GSFC – Jan 24, 2018</a:t>
            </a:r>
            <a:endParaRPr lang="en-US" dirty="0"/>
          </a:p>
        </p:txBody>
      </p:sp>
      <p:pic>
        <p:nvPicPr>
          <p:cNvPr id="10" name="Content Placeholder 9">
            <a:extLst>
              <a:ext uri="{FF2B5EF4-FFF2-40B4-BE49-F238E27FC236}">
                <a16:creationId xmlns:a16="http://schemas.microsoft.com/office/drawing/2014/main" id="{B7529363-516A-D440-90B2-F3242E6089B5}"/>
              </a:ext>
            </a:extLst>
          </p:cNvPr>
          <p:cNvPicPr>
            <a:picLocks noGrp="1" noChangeAspect="1"/>
          </p:cNvPicPr>
          <p:nvPr>
            <p:ph idx="1"/>
          </p:nvPr>
        </p:nvPicPr>
        <p:blipFill>
          <a:blip r:embed="rId2"/>
          <a:stretch>
            <a:fillRect/>
          </a:stretch>
        </p:blipFill>
        <p:spPr>
          <a:xfrm>
            <a:off x="533400" y="1609622"/>
            <a:ext cx="7283450" cy="5191228"/>
          </a:xfrm>
        </p:spPr>
      </p:pic>
    </p:spTree>
    <p:extLst>
      <p:ext uri="{BB962C8B-B14F-4D97-AF65-F5344CB8AC3E}">
        <p14:creationId xmlns:p14="http://schemas.microsoft.com/office/powerpoint/2010/main" val="431337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D24B0-494C-4807-CB4F-313CC83BC057}"/>
              </a:ext>
            </a:extLst>
          </p:cNvPr>
          <p:cNvSpPr>
            <a:spLocks noGrp="1"/>
          </p:cNvSpPr>
          <p:nvPr>
            <p:ph type="title"/>
          </p:nvPr>
        </p:nvSpPr>
        <p:spPr/>
        <p:txBody>
          <a:bodyPr/>
          <a:lstStyle/>
          <a:p>
            <a:r>
              <a:rPr lang="en-US" dirty="0"/>
              <a:t>Starting Grad School</a:t>
            </a:r>
          </a:p>
        </p:txBody>
      </p:sp>
      <p:sp>
        <p:nvSpPr>
          <p:cNvPr id="3" name="Content Placeholder 2">
            <a:extLst>
              <a:ext uri="{FF2B5EF4-FFF2-40B4-BE49-F238E27FC236}">
                <a16:creationId xmlns:a16="http://schemas.microsoft.com/office/drawing/2014/main" id="{3B96BDA2-5062-3654-AD74-0F43CAF38C05}"/>
              </a:ext>
            </a:extLst>
          </p:cNvPr>
          <p:cNvSpPr>
            <a:spLocks noGrp="1"/>
          </p:cNvSpPr>
          <p:nvPr>
            <p:ph idx="1"/>
          </p:nvPr>
        </p:nvSpPr>
        <p:spPr/>
        <p:txBody>
          <a:bodyPr/>
          <a:lstStyle/>
          <a:p>
            <a:r>
              <a:rPr lang="en-US" dirty="0"/>
              <a:t>”Welcome to the U. of C.  We are happy to have you, and think you will do well here.  However, we must warn you that it is unlikely that </a:t>
            </a:r>
            <a:r>
              <a:rPr lang="en-US"/>
              <a:t>will ever find </a:t>
            </a:r>
            <a:r>
              <a:rPr lang="en-US" dirty="0"/>
              <a:t>a job in this field.”</a:t>
            </a:r>
          </a:p>
        </p:txBody>
      </p:sp>
      <p:sp>
        <p:nvSpPr>
          <p:cNvPr id="4" name="Footer Placeholder 3">
            <a:extLst>
              <a:ext uri="{FF2B5EF4-FFF2-40B4-BE49-F238E27FC236}">
                <a16:creationId xmlns:a16="http://schemas.microsoft.com/office/drawing/2014/main" id="{F3B31AAE-262E-A7C2-CA73-2069955E404C}"/>
              </a:ext>
            </a:extLst>
          </p:cNvPr>
          <p:cNvSpPr>
            <a:spLocks noGrp="1"/>
          </p:cNvSpPr>
          <p:nvPr>
            <p:ph type="ftr" sz="quarter" idx="11"/>
          </p:nvPr>
        </p:nvSpPr>
        <p:spPr/>
        <p:txBody>
          <a:bodyPr/>
          <a:lstStyle/>
          <a:p>
            <a:pPr>
              <a:defRPr/>
            </a:pPr>
            <a:r>
              <a:rPr lang="en-US"/>
              <a:t>GSFC – Jan 24, 2018</a:t>
            </a:r>
            <a:endParaRPr lang="en-US" dirty="0"/>
          </a:p>
        </p:txBody>
      </p:sp>
    </p:spTree>
    <p:extLst>
      <p:ext uri="{BB962C8B-B14F-4D97-AF65-F5344CB8AC3E}">
        <p14:creationId xmlns:p14="http://schemas.microsoft.com/office/powerpoint/2010/main" val="2562262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810D2-1C0D-064A-965E-59853393E257}"/>
              </a:ext>
            </a:extLst>
          </p:cNvPr>
          <p:cNvSpPr>
            <a:spLocks noGrp="1"/>
          </p:cNvSpPr>
          <p:nvPr>
            <p:ph type="title"/>
          </p:nvPr>
        </p:nvSpPr>
        <p:spPr/>
        <p:txBody>
          <a:bodyPr/>
          <a:lstStyle/>
          <a:p>
            <a:r>
              <a:rPr lang="en-US" dirty="0"/>
              <a:t>Envisioning JWST</a:t>
            </a:r>
          </a:p>
        </p:txBody>
      </p:sp>
      <p:sp>
        <p:nvSpPr>
          <p:cNvPr id="3" name="Content Placeholder 2">
            <a:extLst>
              <a:ext uri="{FF2B5EF4-FFF2-40B4-BE49-F238E27FC236}">
                <a16:creationId xmlns:a16="http://schemas.microsoft.com/office/drawing/2014/main" id="{62E8BC1F-98E4-A44F-8DF4-AFE72E121417}"/>
              </a:ext>
            </a:extLst>
          </p:cNvPr>
          <p:cNvSpPr>
            <a:spLocks noGrp="1"/>
          </p:cNvSpPr>
          <p:nvPr>
            <p:ph idx="1"/>
          </p:nvPr>
        </p:nvSpPr>
        <p:spPr>
          <a:xfrm>
            <a:off x="533400" y="1394618"/>
            <a:ext cx="8229600" cy="4525963"/>
          </a:xfrm>
        </p:spPr>
        <p:txBody>
          <a:bodyPr/>
          <a:lstStyle/>
          <a:p>
            <a:r>
              <a:rPr lang="en-US" dirty="0"/>
              <a:t>In 1998, a call went out for instrument concepts for JWST, and I proposed for a near IR multi-object spectrometer</a:t>
            </a:r>
          </a:p>
          <a:p>
            <a:pPr lvl="1"/>
            <a:r>
              <a:rPr lang="en-US" dirty="0"/>
              <a:t>With exposures of 24 hours for the most distant galaxies, the ability to target large numbers of objects simultaneously was essential if we were to do systematic studies of the early universe.</a:t>
            </a:r>
          </a:p>
          <a:p>
            <a:r>
              <a:rPr lang="en-US" dirty="0"/>
              <a:t>Ultimately, that instrument was assigned to ESA, but the multi-object technology we had developed was essential, so we became team members and produced the system.</a:t>
            </a:r>
          </a:p>
          <a:p>
            <a:endParaRPr lang="en-US" dirty="0"/>
          </a:p>
        </p:txBody>
      </p:sp>
      <p:sp>
        <p:nvSpPr>
          <p:cNvPr id="4" name="Footer Placeholder 3">
            <a:extLst>
              <a:ext uri="{FF2B5EF4-FFF2-40B4-BE49-F238E27FC236}">
                <a16:creationId xmlns:a16="http://schemas.microsoft.com/office/drawing/2014/main" id="{CE5FF628-F960-AE44-A0EB-95E62C45300A}"/>
              </a:ext>
            </a:extLst>
          </p:cNvPr>
          <p:cNvSpPr>
            <a:spLocks noGrp="1"/>
          </p:cNvSpPr>
          <p:nvPr>
            <p:ph type="ftr" sz="quarter" idx="11"/>
          </p:nvPr>
        </p:nvSpPr>
        <p:spPr/>
        <p:txBody>
          <a:bodyPr/>
          <a:lstStyle/>
          <a:p>
            <a:pPr>
              <a:defRPr/>
            </a:pPr>
            <a:r>
              <a:rPr lang="en-US"/>
              <a:t>GSFC – Jan 24, 2018</a:t>
            </a:r>
            <a:endParaRPr lang="en-US" dirty="0"/>
          </a:p>
        </p:txBody>
      </p:sp>
    </p:spTree>
    <p:extLst>
      <p:ext uri="{BB962C8B-B14F-4D97-AF65-F5344CB8AC3E}">
        <p14:creationId xmlns:p14="http://schemas.microsoft.com/office/powerpoint/2010/main" val="2751189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997C4-6AF0-0756-5F37-0059B4DD1371}"/>
              </a:ext>
            </a:extLst>
          </p:cNvPr>
          <p:cNvSpPr>
            <a:spLocks noGrp="1"/>
          </p:cNvSpPr>
          <p:nvPr>
            <p:ph type="title"/>
          </p:nvPr>
        </p:nvSpPr>
        <p:spPr/>
        <p:txBody>
          <a:bodyPr/>
          <a:lstStyle/>
          <a:p>
            <a:endParaRPr lang="en-US" dirty="0"/>
          </a:p>
        </p:txBody>
      </p:sp>
      <p:pic>
        <p:nvPicPr>
          <p:cNvPr id="8" name="Content Placeholder 7">
            <a:extLst>
              <a:ext uri="{FF2B5EF4-FFF2-40B4-BE49-F238E27FC236}">
                <a16:creationId xmlns:a16="http://schemas.microsoft.com/office/drawing/2014/main" id="{0AD5DFD2-C3D3-0143-6F8C-5D5092153A20}"/>
              </a:ext>
            </a:extLst>
          </p:cNvPr>
          <p:cNvPicPr>
            <a:picLocks noGrp="1" noChangeAspect="1"/>
          </p:cNvPicPr>
          <p:nvPr>
            <p:ph idx="1"/>
          </p:nvPr>
        </p:nvPicPr>
        <p:blipFill>
          <a:blip r:embed="rId2"/>
          <a:stretch>
            <a:fillRect/>
          </a:stretch>
        </p:blipFill>
        <p:spPr>
          <a:xfrm>
            <a:off x="1435100" y="1246981"/>
            <a:ext cx="6426200" cy="4470400"/>
          </a:xfrm>
        </p:spPr>
      </p:pic>
      <p:sp>
        <p:nvSpPr>
          <p:cNvPr id="4" name="Footer Placeholder 3">
            <a:extLst>
              <a:ext uri="{FF2B5EF4-FFF2-40B4-BE49-F238E27FC236}">
                <a16:creationId xmlns:a16="http://schemas.microsoft.com/office/drawing/2014/main" id="{F1BAC001-01F0-8FC0-FBFA-83A9636ACBB9}"/>
              </a:ext>
            </a:extLst>
          </p:cNvPr>
          <p:cNvSpPr>
            <a:spLocks noGrp="1"/>
          </p:cNvSpPr>
          <p:nvPr>
            <p:ph type="ftr" sz="quarter" idx="11"/>
          </p:nvPr>
        </p:nvSpPr>
        <p:spPr/>
        <p:txBody>
          <a:bodyPr/>
          <a:lstStyle/>
          <a:p>
            <a:pPr>
              <a:defRPr/>
            </a:pPr>
            <a:r>
              <a:rPr lang="en-US"/>
              <a:t>GSFC – Jan 24, 2018</a:t>
            </a:r>
            <a:endParaRPr lang="en-US" dirty="0"/>
          </a:p>
        </p:txBody>
      </p:sp>
    </p:spTree>
    <p:extLst>
      <p:ext uri="{BB962C8B-B14F-4D97-AF65-F5344CB8AC3E}">
        <p14:creationId xmlns:p14="http://schemas.microsoft.com/office/powerpoint/2010/main" val="3876108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B1F0F-2443-875A-551A-89FD4022C0FA}"/>
              </a:ext>
            </a:extLst>
          </p:cNvPr>
          <p:cNvSpPr>
            <a:spLocks noGrp="1"/>
          </p:cNvSpPr>
          <p:nvPr>
            <p:ph type="title"/>
          </p:nvPr>
        </p:nvSpPr>
        <p:spPr/>
        <p:txBody>
          <a:bodyPr/>
          <a:lstStyle/>
          <a:p>
            <a:r>
              <a:rPr lang="en-US" dirty="0"/>
              <a:t>Multi-Object </a:t>
            </a:r>
            <a:r>
              <a:rPr lang="en-US" dirty="0" err="1"/>
              <a:t>Spectrosopy</a:t>
            </a:r>
            <a:endParaRPr lang="en-US" dirty="0"/>
          </a:p>
        </p:txBody>
      </p:sp>
      <p:pic>
        <p:nvPicPr>
          <p:cNvPr id="6" name="Content Placeholder 5">
            <a:extLst>
              <a:ext uri="{FF2B5EF4-FFF2-40B4-BE49-F238E27FC236}">
                <a16:creationId xmlns:a16="http://schemas.microsoft.com/office/drawing/2014/main" id="{88C6A470-AA82-4A55-A63A-27360F629841}"/>
              </a:ext>
            </a:extLst>
          </p:cNvPr>
          <p:cNvPicPr>
            <a:picLocks noGrp="1" noChangeAspect="1"/>
          </p:cNvPicPr>
          <p:nvPr>
            <p:ph idx="1"/>
          </p:nvPr>
        </p:nvPicPr>
        <p:blipFill>
          <a:blip r:embed="rId2"/>
          <a:stretch>
            <a:fillRect/>
          </a:stretch>
        </p:blipFill>
        <p:spPr>
          <a:xfrm>
            <a:off x="533400" y="2394913"/>
            <a:ext cx="8229600" cy="2174536"/>
          </a:xfrm>
        </p:spPr>
      </p:pic>
      <p:sp>
        <p:nvSpPr>
          <p:cNvPr id="4" name="Footer Placeholder 3">
            <a:extLst>
              <a:ext uri="{FF2B5EF4-FFF2-40B4-BE49-F238E27FC236}">
                <a16:creationId xmlns:a16="http://schemas.microsoft.com/office/drawing/2014/main" id="{EB5D60EF-B7C2-619D-7BD9-88555CB5DD76}"/>
              </a:ext>
            </a:extLst>
          </p:cNvPr>
          <p:cNvSpPr>
            <a:spLocks noGrp="1"/>
          </p:cNvSpPr>
          <p:nvPr>
            <p:ph type="ftr" sz="quarter" idx="11"/>
          </p:nvPr>
        </p:nvSpPr>
        <p:spPr/>
        <p:txBody>
          <a:bodyPr/>
          <a:lstStyle/>
          <a:p>
            <a:pPr>
              <a:defRPr/>
            </a:pPr>
            <a:r>
              <a:rPr lang="en-US"/>
              <a:t>GSFC – Jan 24, 2018</a:t>
            </a:r>
            <a:endParaRPr lang="en-US" dirty="0"/>
          </a:p>
        </p:txBody>
      </p:sp>
    </p:spTree>
    <p:extLst>
      <p:ext uri="{BB962C8B-B14F-4D97-AF65-F5344CB8AC3E}">
        <p14:creationId xmlns:p14="http://schemas.microsoft.com/office/powerpoint/2010/main" val="2809927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4B651-B77F-8A4D-8E2E-56F2868E79E1}"/>
              </a:ext>
            </a:extLst>
          </p:cNvPr>
          <p:cNvSpPr>
            <a:spLocks noGrp="1"/>
          </p:cNvSpPr>
          <p:nvPr>
            <p:ph type="title"/>
          </p:nvPr>
        </p:nvSpPr>
        <p:spPr/>
        <p:txBody>
          <a:bodyPr/>
          <a:lstStyle/>
          <a:p>
            <a:r>
              <a:rPr lang="en-US" dirty="0"/>
              <a:t>The Idea</a:t>
            </a:r>
          </a:p>
        </p:txBody>
      </p:sp>
      <p:pic>
        <p:nvPicPr>
          <p:cNvPr id="6" name="Content Placeholder 5">
            <a:extLst>
              <a:ext uri="{FF2B5EF4-FFF2-40B4-BE49-F238E27FC236}">
                <a16:creationId xmlns:a16="http://schemas.microsoft.com/office/drawing/2014/main" id="{41D75C99-5BBB-D94C-BE69-486E62F1E614}"/>
              </a:ext>
            </a:extLst>
          </p:cNvPr>
          <p:cNvPicPr>
            <a:picLocks noGrp="1" noChangeAspect="1"/>
          </p:cNvPicPr>
          <p:nvPr>
            <p:ph idx="1"/>
          </p:nvPr>
        </p:nvPicPr>
        <p:blipFill>
          <a:blip r:embed="rId2"/>
          <a:stretch>
            <a:fillRect/>
          </a:stretch>
        </p:blipFill>
        <p:spPr>
          <a:xfrm>
            <a:off x="8964" y="1371600"/>
            <a:ext cx="4591187" cy="1905000"/>
          </a:xfrm>
        </p:spPr>
      </p:pic>
      <p:sp>
        <p:nvSpPr>
          <p:cNvPr id="4" name="Footer Placeholder 3">
            <a:extLst>
              <a:ext uri="{FF2B5EF4-FFF2-40B4-BE49-F238E27FC236}">
                <a16:creationId xmlns:a16="http://schemas.microsoft.com/office/drawing/2014/main" id="{7A1A547D-F69B-674B-9373-5FA793291F54}"/>
              </a:ext>
            </a:extLst>
          </p:cNvPr>
          <p:cNvSpPr>
            <a:spLocks noGrp="1"/>
          </p:cNvSpPr>
          <p:nvPr>
            <p:ph type="ftr" sz="quarter" idx="11"/>
          </p:nvPr>
        </p:nvSpPr>
        <p:spPr/>
        <p:txBody>
          <a:bodyPr/>
          <a:lstStyle/>
          <a:p>
            <a:pPr>
              <a:defRPr/>
            </a:pPr>
            <a:r>
              <a:rPr lang="en-US"/>
              <a:t>GSFC – Jan 24, 2018</a:t>
            </a:r>
            <a:endParaRPr lang="en-US" dirty="0"/>
          </a:p>
        </p:txBody>
      </p:sp>
      <p:pic>
        <p:nvPicPr>
          <p:cNvPr id="8" name="Picture 7">
            <a:extLst>
              <a:ext uri="{FF2B5EF4-FFF2-40B4-BE49-F238E27FC236}">
                <a16:creationId xmlns:a16="http://schemas.microsoft.com/office/drawing/2014/main" id="{277227BF-93AA-E646-A9CD-F091F163EC8C}"/>
              </a:ext>
            </a:extLst>
          </p:cNvPr>
          <p:cNvPicPr>
            <a:picLocks noChangeAspect="1"/>
          </p:cNvPicPr>
          <p:nvPr/>
        </p:nvPicPr>
        <p:blipFill>
          <a:blip r:embed="rId3"/>
          <a:stretch>
            <a:fillRect/>
          </a:stretch>
        </p:blipFill>
        <p:spPr>
          <a:xfrm>
            <a:off x="3276600" y="3276600"/>
            <a:ext cx="4432300" cy="3095791"/>
          </a:xfrm>
          <a:prstGeom prst="rect">
            <a:avLst/>
          </a:prstGeom>
        </p:spPr>
      </p:pic>
    </p:spTree>
    <p:extLst>
      <p:ext uri="{BB962C8B-B14F-4D97-AF65-F5344CB8AC3E}">
        <p14:creationId xmlns:p14="http://schemas.microsoft.com/office/powerpoint/2010/main" val="769773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DA687-C5FD-9849-AC78-3024DA52554D}"/>
              </a:ext>
            </a:extLst>
          </p:cNvPr>
          <p:cNvSpPr>
            <a:spLocks noGrp="1"/>
          </p:cNvSpPr>
          <p:nvPr>
            <p:ph type="title"/>
          </p:nvPr>
        </p:nvSpPr>
        <p:spPr/>
        <p:txBody>
          <a:bodyPr/>
          <a:lstStyle/>
          <a:p>
            <a:r>
              <a:rPr lang="en-US" dirty="0"/>
              <a:t>The System</a:t>
            </a:r>
          </a:p>
        </p:txBody>
      </p:sp>
      <p:pic>
        <p:nvPicPr>
          <p:cNvPr id="6" name="Content Placeholder 5">
            <a:extLst>
              <a:ext uri="{FF2B5EF4-FFF2-40B4-BE49-F238E27FC236}">
                <a16:creationId xmlns:a16="http://schemas.microsoft.com/office/drawing/2014/main" id="{CDBC9D51-3104-0F42-B87A-B054ACF92B44}"/>
              </a:ext>
            </a:extLst>
          </p:cNvPr>
          <p:cNvPicPr>
            <a:picLocks noGrp="1" noChangeAspect="1"/>
          </p:cNvPicPr>
          <p:nvPr>
            <p:ph idx="1"/>
          </p:nvPr>
        </p:nvPicPr>
        <p:blipFill>
          <a:blip r:embed="rId2"/>
          <a:stretch>
            <a:fillRect/>
          </a:stretch>
        </p:blipFill>
        <p:spPr>
          <a:xfrm>
            <a:off x="1143000" y="1434959"/>
            <a:ext cx="6400800" cy="5204081"/>
          </a:xfrm>
        </p:spPr>
      </p:pic>
      <p:sp>
        <p:nvSpPr>
          <p:cNvPr id="4" name="Footer Placeholder 3">
            <a:extLst>
              <a:ext uri="{FF2B5EF4-FFF2-40B4-BE49-F238E27FC236}">
                <a16:creationId xmlns:a16="http://schemas.microsoft.com/office/drawing/2014/main" id="{AA8DC06F-2F20-9647-9FD1-35C7763C6DF4}"/>
              </a:ext>
            </a:extLst>
          </p:cNvPr>
          <p:cNvSpPr>
            <a:spLocks noGrp="1"/>
          </p:cNvSpPr>
          <p:nvPr>
            <p:ph type="ftr" sz="quarter" idx="11"/>
          </p:nvPr>
        </p:nvSpPr>
        <p:spPr/>
        <p:txBody>
          <a:bodyPr/>
          <a:lstStyle/>
          <a:p>
            <a:pPr>
              <a:defRPr/>
            </a:pPr>
            <a:r>
              <a:rPr lang="en-US"/>
              <a:t>GSFC – Jan 24, 2018</a:t>
            </a:r>
            <a:endParaRPr lang="en-US" dirty="0"/>
          </a:p>
        </p:txBody>
      </p:sp>
    </p:spTree>
    <p:extLst>
      <p:ext uri="{BB962C8B-B14F-4D97-AF65-F5344CB8AC3E}">
        <p14:creationId xmlns:p14="http://schemas.microsoft.com/office/powerpoint/2010/main" val="3997755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5DFC3-1AB6-A335-37E4-6037B77A8C5D}"/>
              </a:ext>
            </a:extLst>
          </p:cNvPr>
          <p:cNvSpPr>
            <a:spLocks noGrp="1"/>
          </p:cNvSpPr>
          <p:nvPr>
            <p:ph type="title"/>
          </p:nvPr>
        </p:nvSpPr>
        <p:spPr/>
        <p:txBody>
          <a:bodyPr/>
          <a:lstStyle/>
          <a:p>
            <a:r>
              <a:rPr lang="en-US" dirty="0"/>
              <a:t>ESA’s </a:t>
            </a:r>
            <a:r>
              <a:rPr lang="en-US" dirty="0" err="1"/>
              <a:t>NIRSpec</a:t>
            </a:r>
            <a:endParaRPr lang="en-US" dirty="0"/>
          </a:p>
        </p:txBody>
      </p:sp>
      <p:pic>
        <p:nvPicPr>
          <p:cNvPr id="8" name="Content Placeholder 7">
            <a:extLst>
              <a:ext uri="{FF2B5EF4-FFF2-40B4-BE49-F238E27FC236}">
                <a16:creationId xmlns:a16="http://schemas.microsoft.com/office/drawing/2014/main" id="{2414933A-418E-3545-36E6-57BDBA81118D}"/>
              </a:ext>
            </a:extLst>
          </p:cNvPr>
          <p:cNvPicPr>
            <a:picLocks noGrp="1" noChangeAspect="1"/>
          </p:cNvPicPr>
          <p:nvPr>
            <p:ph idx="1"/>
          </p:nvPr>
        </p:nvPicPr>
        <p:blipFill>
          <a:blip r:embed="rId2"/>
          <a:stretch>
            <a:fillRect/>
          </a:stretch>
        </p:blipFill>
        <p:spPr>
          <a:xfrm>
            <a:off x="1578689" y="1219200"/>
            <a:ext cx="6139022" cy="4525963"/>
          </a:xfrm>
        </p:spPr>
      </p:pic>
      <p:sp>
        <p:nvSpPr>
          <p:cNvPr id="4" name="Footer Placeholder 3">
            <a:extLst>
              <a:ext uri="{FF2B5EF4-FFF2-40B4-BE49-F238E27FC236}">
                <a16:creationId xmlns:a16="http://schemas.microsoft.com/office/drawing/2014/main" id="{10E1D083-1B73-8932-D905-61D7622D999E}"/>
              </a:ext>
            </a:extLst>
          </p:cNvPr>
          <p:cNvSpPr>
            <a:spLocks noGrp="1"/>
          </p:cNvSpPr>
          <p:nvPr>
            <p:ph type="ftr" sz="quarter" idx="11"/>
          </p:nvPr>
        </p:nvSpPr>
        <p:spPr/>
        <p:txBody>
          <a:bodyPr/>
          <a:lstStyle/>
          <a:p>
            <a:pPr>
              <a:defRPr/>
            </a:pPr>
            <a:r>
              <a:rPr lang="en-US"/>
              <a:t>GSFC – Jan 24, 2018</a:t>
            </a:r>
            <a:endParaRPr lang="en-US" dirty="0"/>
          </a:p>
        </p:txBody>
      </p:sp>
    </p:spTree>
    <p:extLst>
      <p:ext uri="{BB962C8B-B14F-4D97-AF65-F5344CB8AC3E}">
        <p14:creationId xmlns:p14="http://schemas.microsoft.com/office/powerpoint/2010/main" val="615617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E86A4-0FF9-660E-FA6E-F3F3F67E1718}"/>
              </a:ext>
            </a:extLst>
          </p:cNvPr>
          <p:cNvSpPr>
            <a:spLocks noGrp="1"/>
          </p:cNvSpPr>
          <p:nvPr>
            <p:ph type="title"/>
          </p:nvPr>
        </p:nvSpPr>
        <p:spPr/>
        <p:txBody>
          <a:bodyPr/>
          <a:lstStyle/>
          <a:p>
            <a:r>
              <a:rPr lang="en-US" dirty="0"/>
              <a:t>First Light!</a:t>
            </a:r>
          </a:p>
        </p:txBody>
      </p:sp>
      <p:pic>
        <p:nvPicPr>
          <p:cNvPr id="6" name="Content Placeholder 5">
            <a:extLst>
              <a:ext uri="{FF2B5EF4-FFF2-40B4-BE49-F238E27FC236}">
                <a16:creationId xmlns:a16="http://schemas.microsoft.com/office/drawing/2014/main" id="{64963A57-9290-0784-3FAE-F4F93DC69F7F}"/>
              </a:ext>
            </a:extLst>
          </p:cNvPr>
          <p:cNvPicPr>
            <a:picLocks noGrp="1" noChangeAspect="1"/>
          </p:cNvPicPr>
          <p:nvPr>
            <p:ph idx="1"/>
          </p:nvPr>
        </p:nvPicPr>
        <p:blipFill>
          <a:blip r:embed="rId3"/>
          <a:stretch>
            <a:fillRect/>
          </a:stretch>
        </p:blipFill>
        <p:spPr>
          <a:xfrm>
            <a:off x="333184" y="1369742"/>
            <a:ext cx="8429816" cy="4739609"/>
          </a:xfrm>
        </p:spPr>
      </p:pic>
      <p:sp>
        <p:nvSpPr>
          <p:cNvPr id="4" name="Footer Placeholder 3">
            <a:extLst>
              <a:ext uri="{FF2B5EF4-FFF2-40B4-BE49-F238E27FC236}">
                <a16:creationId xmlns:a16="http://schemas.microsoft.com/office/drawing/2014/main" id="{2BF7867C-A1D3-F055-8F77-1342C4C69187}"/>
              </a:ext>
            </a:extLst>
          </p:cNvPr>
          <p:cNvSpPr>
            <a:spLocks noGrp="1"/>
          </p:cNvSpPr>
          <p:nvPr>
            <p:ph type="ftr" sz="quarter" idx="11"/>
          </p:nvPr>
        </p:nvSpPr>
        <p:spPr/>
        <p:txBody>
          <a:bodyPr/>
          <a:lstStyle/>
          <a:p>
            <a:pPr>
              <a:defRPr/>
            </a:pPr>
            <a:r>
              <a:rPr lang="en-US"/>
              <a:t>GSFC – Jan 24, 2018</a:t>
            </a:r>
            <a:endParaRPr lang="en-US" dirty="0"/>
          </a:p>
        </p:txBody>
      </p:sp>
    </p:spTree>
    <p:extLst>
      <p:ext uri="{BB962C8B-B14F-4D97-AF65-F5344CB8AC3E}">
        <p14:creationId xmlns:p14="http://schemas.microsoft.com/office/powerpoint/2010/main" val="1007386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FD4DD-239B-1D24-1FD5-07187C3DAB87}"/>
              </a:ext>
            </a:extLst>
          </p:cNvPr>
          <p:cNvSpPr>
            <a:spLocks noGrp="1"/>
          </p:cNvSpPr>
          <p:nvPr>
            <p:ph type="title"/>
          </p:nvPr>
        </p:nvSpPr>
        <p:spPr/>
        <p:txBody>
          <a:bodyPr/>
          <a:lstStyle/>
          <a:p>
            <a:r>
              <a:rPr lang="en-US" dirty="0"/>
              <a:t>A Look Ahead</a:t>
            </a:r>
          </a:p>
        </p:txBody>
      </p:sp>
      <p:sp>
        <p:nvSpPr>
          <p:cNvPr id="3" name="Content Placeholder 2">
            <a:extLst>
              <a:ext uri="{FF2B5EF4-FFF2-40B4-BE49-F238E27FC236}">
                <a16:creationId xmlns:a16="http://schemas.microsoft.com/office/drawing/2014/main" id="{9905C7EA-8060-5E77-679E-25BC2BF6B873}"/>
              </a:ext>
            </a:extLst>
          </p:cNvPr>
          <p:cNvSpPr>
            <a:spLocks noGrp="1"/>
          </p:cNvSpPr>
          <p:nvPr>
            <p:ph idx="1"/>
          </p:nvPr>
        </p:nvSpPr>
        <p:spPr/>
        <p:txBody>
          <a:bodyPr/>
          <a:lstStyle/>
          <a:p>
            <a:r>
              <a:rPr lang="en-US" dirty="0" err="1"/>
              <a:t>NIRSpec’s</a:t>
            </a:r>
            <a:r>
              <a:rPr lang="en-US" dirty="0"/>
              <a:t> MOS will open the era of initial galaxy formation to detailed study for the first time</a:t>
            </a:r>
          </a:p>
          <a:p>
            <a:r>
              <a:rPr lang="en-US" dirty="0"/>
              <a:t>We will learn:</a:t>
            </a:r>
          </a:p>
          <a:p>
            <a:pPr lvl="1"/>
            <a:r>
              <a:rPr lang="en-US" dirty="0"/>
              <a:t>When did the earliest galaxies form?</a:t>
            </a:r>
          </a:p>
          <a:p>
            <a:pPr lvl="1"/>
            <a:r>
              <a:rPr lang="en-US" dirty="0"/>
              <a:t>When do black holes become important in galaxies?</a:t>
            </a:r>
          </a:p>
          <a:p>
            <a:pPr lvl="1"/>
            <a:r>
              <a:rPr lang="en-US" dirty="0"/>
              <a:t>What is the story of nucleosynthesis?</a:t>
            </a:r>
          </a:p>
          <a:p>
            <a:pPr lvl="1"/>
            <a:r>
              <a:rPr lang="en-US" dirty="0"/>
              <a:t>How and when was the universe </a:t>
            </a:r>
            <a:r>
              <a:rPr lang="en-US" dirty="0" err="1"/>
              <a:t>reionized</a:t>
            </a:r>
            <a:r>
              <a:rPr lang="en-US" dirty="0"/>
              <a:t>?</a:t>
            </a:r>
          </a:p>
          <a:p>
            <a:pPr lvl="1"/>
            <a:r>
              <a:rPr lang="en-US" dirty="0"/>
              <a:t>….. And many more</a:t>
            </a:r>
          </a:p>
          <a:p>
            <a:pPr marL="457200" lvl="1" indent="0">
              <a:buNone/>
            </a:pPr>
            <a:endParaRPr lang="en-US" dirty="0"/>
          </a:p>
        </p:txBody>
      </p:sp>
      <p:sp>
        <p:nvSpPr>
          <p:cNvPr id="4" name="Footer Placeholder 3">
            <a:extLst>
              <a:ext uri="{FF2B5EF4-FFF2-40B4-BE49-F238E27FC236}">
                <a16:creationId xmlns:a16="http://schemas.microsoft.com/office/drawing/2014/main" id="{3E71739D-560A-CA20-1740-6E1CE40F9880}"/>
              </a:ext>
            </a:extLst>
          </p:cNvPr>
          <p:cNvSpPr>
            <a:spLocks noGrp="1"/>
          </p:cNvSpPr>
          <p:nvPr>
            <p:ph type="ftr" sz="quarter" idx="11"/>
          </p:nvPr>
        </p:nvSpPr>
        <p:spPr/>
        <p:txBody>
          <a:bodyPr/>
          <a:lstStyle/>
          <a:p>
            <a:pPr>
              <a:defRPr/>
            </a:pPr>
            <a:r>
              <a:rPr lang="en-US"/>
              <a:t>GSFC – Jan 24, 2018</a:t>
            </a:r>
            <a:endParaRPr lang="en-US" dirty="0"/>
          </a:p>
        </p:txBody>
      </p:sp>
    </p:spTree>
    <p:extLst>
      <p:ext uri="{BB962C8B-B14F-4D97-AF65-F5344CB8AC3E}">
        <p14:creationId xmlns:p14="http://schemas.microsoft.com/office/powerpoint/2010/main" val="3537636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0C9B-CC6E-9F4C-B174-4A8AACBF7FA9}"/>
              </a:ext>
            </a:extLst>
          </p:cNvPr>
          <p:cNvSpPr>
            <a:spLocks noGrp="1"/>
          </p:cNvSpPr>
          <p:nvPr>
            <p:ph type="title"/>
          </p:nvPr>
        </p:nvSpPr>
        <p:spPr/>
        <p:txBody>
          <a:bodyPr/>
          <a:lstStyle/>
          <a:p>
            <a:r>
              <a:rPr lang="en-US" dirty="0"/>
              <a:t>My Days with LST</a:t>
            </a:r>
          </a:p>
        </p:txBody>
      </p:sp>
      <p:sp>
        <p:nvSpPr>
          <p:cNvPr id="3" name="Content Placeholder 2">
            <a:extLst>
              <a:ext uri="{FF2B5EF4-FFF2-40B4-BE49-F238E27FC236}">
                <a16:creationId xmlns:a16="http://schemas.microsoft.com/office/drawing/2014/main" id="{934ADD52-FBA3-7946-9CC1-3C4B6808B702}"/>
              </a:ext>
            </a:extLst>
          </p:cNvPr>
          <p:cNvSpPr>
            <a:spLocks noGrp="1"/>
          </p:cNvSpPr>
          <p:nvPr>
            <p:ph idx="1"/>
          </p:nvPr>
        </p:nvSpPr>
        <p:spPr>
          <a:xfrm>
            <a:off x="514350" y="1470818"/>
            <a:ext cx="8229600" cy="4525963"/>
          </a:xfrm>
        </p:spPr>
        <p:txBody>
          <a:bodyPr/>
          <a:lstStyle/>
          <a:p>
            <a:r>
              <a:rPr lang="en-US" dirty="0"/>
              <a:t>Yes, the Large Space Telescope (now Hubble)</a:t>
            </a:r>
          </a:p>
          <a:p>
            <a:pPr lvl="1"/>
            <a:r>
              <a:rPr lang="en-US" dirty="0"/>
              <a:t>I was the grad student supporting studies of doing precision astrometry with LST, later to be Hubble.</a:t>
            </a:r>
          </a:p>
          <a:p>
            <a:pPr lvl="1"/>
            <a:r>
              <a:rPr lang="en-US" dirty="0"/>
              <a:t>End of my second year, after a brief stay at to Yale with my professor, Bill van </a:t>
            </a:r>
            <a:r>
              <a:rPr lang="en-US" dirty="0" err="1"/>
              <a:t>Altena</a:t>
            </a:r>
            <a:r>
              <a:rPr lang="en-US" dirty="0"/>
              <a:t>, I joined the Far Infrared Astronomy group at Chicago. </a:t>
            </a:r>
          </a:p>
        </p:txBody>
      </p:sp>
      <p:sp>
        <p:nvSpPr>
          <p:cNvPr id="4" name="Footer Placeholder 3">
            <a:extLst>
              <a:ext uri="{FF2B5EF4-FFF2-40B4-BE49-F238E27FC236}">
                <a16:creationId xmlns:a16="http://schemas.microsoft.com/office/drawing/2014/main" id="{E8C69528-B4CE-284D-9487-698549A1D9E6}"/>
              </a:ext>
            </a:extLst>
          </p:cNvPr>
          <p:cNvSpPr>
            <a:spLocks noGrp="1"/>
          </p:cNvSpPr>
          <p:nvPr>
            <p:ph type="ftr" sz="quarter" idx="11"/>
          </p:nvPr>
        </p:nvSpPr>
        <p:spPr/>
        <p:txBody>
          <a:bodyPr/>
          <a:lstStyle/>
          <a:p>
            <a:pPr>
              <a:defRPr/>
            </a:pPr>
            <a:r>
              <a:rPr lang="en-US"/>
              <a:t>GSFC – Jan 24, 2018</a:t>
            </a:r>
            <a:endParaRPr lang="en-US" dirty="0"/>
          </a:p>
        </p:txBody>
      </p:sp>
    </p:spTree>
    <p:extLst>
      <p:ext uri="{BB962C8B-B14F-4D97-AF65-F5344CB8AC3E}">
        <p14:creationId xmlns:p14="http://schemas.microsoft.com/office/powerpoint/2010/main" val="2405421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2C51-3B56-BD43-B513-7489EE4DF5E8}"/>
              </a:ext>
            </a:extLst>
          </p:cNvPr>
          <p:cNvSpPr>
            <a:spLocks noGrp="1"/>
          </p:cNvSpPr>
          <p:nvPr>
            <p:ph type="title"/>
          </p:nvPr>
        </p:nvSpPr>
        <p:spPr/>
        <p:txBody>
          <a:bodyPr/>
          <a:lstStyle/>
          <a:p>
            <a:r>
              <a:rPr lang="en-US" dirty="0"/>
              <a:t>Airborne Astronomy</a:t>
            </a:r>
          </a:p>
        </p:txBody>
      </p:sp>
      <p:sp>
        <p:nvSpPr>
          <p:cNvPr id="3" name="Content Placeholder 2">
            <a:extLst>
              <a:ext uri="{FF2B5EF4-FFF2-40B4-BE49-F238E27FC236}">
                <a16:creationId xmlns:a16="http://schemas.microsoft.com/office/drawing/2014/main" id="{3E253AFD-6E25-9D40-8FB4-FD9E4FA3CD32}"/>
              </a:ext>
            </a:extLst>
          </p:cNvPr>
          <p:cNvSpPr>
            <a:spLocks noGrp="1"/>
          </p:cNvSpPr>
          <p:nvPr>
            <p:ph idx="1"/>
          </p:nvPr>
        </p:nvSpPr>
        <p:spPr>
          <a:xfrm>
            <a:off x="533400" y="1470818"/>
            <a:ext cx="8229600" cy="4525963"/>
          </a:xfrm>
        </p:spPr>
        <p:txBody>
          <a:bodyPr/>
          <a:lstStyle/>
          <a:p>
            <a:r>
              <a:rPr lang="en-US" dirty="0"/>
              <a:t>Al Harper had started a far infrared astronomy group at Chicago, mostly working on the NASA Lear Jet, but transitioning to the Kuiper Airborne Observatory in early 1974.  I joined the group (with students Harley </a:t>
            </a:r>
            <a:r>
              <a:rPr lang="en-US" dirty="0" err="1"/>
              <a:t>Thronson</a:t>
            </a:r>
            <a:r>
              <a:rPr lang="en-US" dirty="0"/>
              <a:t> and Charlie Telesco (now at U. Florida)</a:t>
            </a:r>
          </a:p>
          <a:p>
            <a:r>
              <a:rPr lang="en-US" dirty="0"/>
              <a:t>We were able to build instruments for the KAO to enable a range in exciting science  (mostly far IR imaging, later </a:t>
            </a:r>
            <a:r>
              <a:rPr lang="en-US" dirty="0" err="1"/>
              <a:t>polarimetery</a:t>
            </a:r>
            <a:r>
              <a:rPr lang="en-US" dirty="0"/>
              <a:t> with Roger Hildebrand’s group (Stan Whitcomb and Jocelyn Keene))</a:t>
            </a:r>
          </a:p>
          <a:p>
            <a:pPr marL="0" indent="0">
              <a:buNone/>
            </a:pPr>
            <a:endParaRPr lang="en-US" dirty="0"/>
          </a:p>
        </p:txBody>
      </p:sp>
      <p:sp>
        <p:nvSpPr>
          <p:cNvPr id="4" name="Footer Placeholder 3">
            <a:extLst>
              <a:ext uri="{FF2B5EF4-FFF2-40B4-BE49-F238E27FC236}">
                <a16:creationId xmlns:a16="http://schemas.microsoft.com/office/drawing/2014/main" id="{83AD80DC-A88B-4B4A-B744-27773653B38C}"/>
              </a:ext>
            </a:extLst>
          </p:cNvPr>
          <p:cNvSpPr>
            <a:spLocks noGrp="1"/>
          </p:cNvSpPr>
          <p:nvPr>
            <p:ph type="ftr" sz="quarter" idx="11"/>
          </p:nvPr>
        </p:nvSpPr>
        <p:spPr/>
        <p:txBody>
          <a:bodyPr/>
          <a:lstStyle/>
          <a:p>
            <a:pPr>
              <a:defRPr/>
            </a:pPr>
            <a:r>
              <a:rPr lang="en-US"/>
              <a:t>The Local Truth: Star Formation and Feedback in the SOFIA Era</a:t>
            </a:r>
            <a:endParaRPr lang="en-US" dirty="0"/>
          </a:p>
        </p:txBody>
      </p:sp>
    </p:spTree>
    <p:extLst>
      <p:ext uri="{BB962C8B-B14F-4D97-AF65-F5344CB8AC3E}">
        <p14:creationId xmlns:p14="http://schemas.microsoft.com/office/powerpoint/2010/main" val="2657127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DDDA-2CFE-A949-A6A3-871A0C2B877A}"/>
              </a:ext>
            </a:extLst>
          </p:cNvPr>
          <p:cNvSpPr>
            <a:spLocks noGrp="1"/>
          </p:cNvSpPr>
          <p:nvPr>
            <p:ph type="title"/>
          </p:nvPr>
        </p:nvSpPr>
        <p:spPr/>
        <p:txBody>
          <a:bodyPr/>
          <a:lstStyle/>
          <a:p>
            <a:r>
              <a:rPr lang="en-US" dirty="0"/>
              <a:t>Squeezing into the Lear Jet</a:t>
            </a:r>
          </a:p>
        </p:txBody>
      </p:sp>
      <p:pic>
        <p:nvPicPr>
          <p:cNvPr id="6" name="Content Placeholder 5">
            <a:extLst>
              <a:ext uri="{FF2B5EF4-FFF2-40B4-BE49-F238E27FC236}">
                <a16:creationId xmlns:a16="http://schemas.microsoft.com/office/drawing/2014/main" id="{CB219705-10C6-754B-9901-6E73D971E291}"/>
              </a:ext>
            </a:extLst>
          </p:cNvPr>
          <p:cNvPicPr>
            <a:picLocks noGrp="1" noChangeAspect="1"/>
          </p:cNvPicPr>
          <p:nvPr>
            <p:ph idx="1"/>
          </p:nvPr>
        </p:nvPicPr>
        <p:blipFill>
          <a:blip r:embed="rId2"/>
          <a:stretch>
            <a:fillRect/>
          </a:stretch>
        </p:blipFill>
        <p:spPr>
          <a:xfrm>
            <a:off x="5638800" y="1371600"/>
            <a:ext cx="3279290" cy="4724400"/>
          </a:xfrm>
        </p:spPr>
      </p:pic>
      <p:sp>
        <p:nvSpPr>
          <p:cNvPr id="4" name="Footer Placeholder 3">
            <a:extLst>
              <a:ext uri="{FF2B5EF4-FFF2-40B4-BE49-F238E27FC236}">
                <a16:creationId xmlns:a16="http://schemas.microsoft.com/office/drawing/2014/main" id="{142258EC-77D8-B549-822A-11EF48C800A3}"/>
              </a:ext>
            </a:extLst>
          </p:cNvPr>
          <p:cNvSpPr>
            <a:spLocks noGrp="1"/>
          </p:cNvSpPr>
          <p:nvPr>
            <p:ph type="ftr" sz="quarter" idx="11"/>
          </p:nvPr>
        </p:nvSpPr>
        <p:spPr/>
        <p:txBody>
          <a:bodyPr/>
          <a:lstStyle/>
          <a:p>
            <a:pPr>
              <a:defRPr/>
            </a:pPr>
            <a:r>
              <a:rPr lang="en-US"/>
              <a:t>The Local Truth: Star Formation and Feedback in the SOFIA Era</a:t>
            </a:r>
            <a:endParaRPr lang="en-US" dirty="0"/>
          </a:p>
        </p:txBody>
      </p:sp>
      <p:pic>
        <p:nvPicPr>
          <p:cNvPr id="7" name="Picture 6">
            <a:extLst>
              <a:ext uri="{FF2B5EF4-FFF2-40B4-BE49-F238E27FC236}">
                <a16:creationId xmlns:a16="http://schemas.microsoft.com/office/drawing/2014/main" id="{47654C0B-BE96-2045-A755-AE0BB15CCC74}"/>
              </a:ext>
            </a:extLst>
          </p:cNvPr>
          <p:cNvPicPr>
            <a:picLocks noChangeAspect="1"/>
          </p:cNvPicPr>
          <p:nvPr/>
        </p:nvPicPr>
        <p:blipFill>
          <a:blip r:embed="rId3"/>
          <a:stretch>
            <a:fillRect/>
          </a:stretch>
        </p:blipFill>
        <p:spPr>
          <a:xfrm>
            <a:off x="132347" y="1371600"/>
            <a:ext cx="5506453" cy="4359275"/>
          </a:xfrm>
          <a:prstGeom prst="rect">
            <a:avLst/>
          </a:prstGeom>
        </p:spPr>
      </p:pic>
    </p:spTree>
    <p:extLst>
      <p:ext uri="{BB962C8B-B14F-4D97-AF65-F5344CB8AC3E}">
        <p14:creationId xmlns:p14="http://schemas.microsoft.com/office/powerpoint/2010/main" val="943132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0E04F-66F7-E54F-9682-CB30AA892618}"/>
              </a:ext>
            </a:extLst>
          </p:cNvPr>
          <p:cNvSpPr>
            <a:spLocks noGrp="1"/>
          </p:cNvSpPr>
          <p:nvPr>
            <p:ph type="title"/>
          </p:nvPr>
        </p:nvSpPr>
        <p:spPr/>
        <p:txBody>
          <a:bodyPr/>
          <a:lstStyle/>
          <a:p>
            <a:r>
              <a:rPr lang="en-US" dirty="0"/>
              <a:t>Building the Instruments</a:t>
            </a:r>
          </a:p>
        </p:txBody>
      </p:sp>
      <p:pic>
        <p:nvPicPr>
          <p:cNvPr id="6" name="Content Placeholder 5">
            <a:extLst>
              <a:ext uri="{FF2B5EF4-FFF2-40B4-BE49-F238E27FC236}">
                <a16:creationId xmlns:a16="http://schemas.microsoft.com/office/drawing/2014/main" id="{A73AB5C9-EE0B-E542-A4C3-5E4E819FB132}"/>
              </a:ext>
            </a:extLst>
          </p:cNvPr>
          <p:cNvPicPr>
            <a:picLocks noGrp="1" noChangeAspect="1"/>
          </p:cNvPicPr>
          <p:nvPr>
            <p:ph idx="1"/>
          </p:nvPr>
        </p:nvPicPr>
        <p:blipFill>
          <a:blip r:embed="rId2"/>
          <a:stretch>
            <a:fillRect/>
          </a:stretch>
        </p:blipFill>
        <p:spPr>
          <a:xfrm>
            <a:off x="5831810" y="1508918"/>
            <a:ext cx="2966779" cy="4525963"/>
          </a:xfrm>
        </p:spPr>
      </p:pic>
      <p:sp>
        <p:nvSpPr>
          <p:cNvPr id="4" name="Footer Placeholder 3">
            <a:extLst>
              <a:ext uri="{FF2B5EF4-FFF2-40B4-BE49-F238E27FC236}">
                <a16:creationId xmlns:a16="http://schemas.microsoft.com/office/drawing/2014/main" id="{7944E3A4-1E97-4647-AE6B-3DED1D44CFCC}"/>
              </a:ext>
            </a:extLst>
          </p:cNvPr>
          <p:cNvSpPr>
            <a:spLocks noGrp="1"/>
          </p:cNvSpPr>
          <p:nvPr>
            <p:ph type="ftr" sz="quarter" idx="11"/>
          </p:nvPr>
        </p:nvSpPr>
        <p:spPr/>
        <p:txBody>
          <a:bodyPr/>
          <a:lstStyle/>
          <a:p>
            <a:pPr>
              <a:defRPr/>
            </a:pPr>
            <a:r>
              <a:rPr lang="en-US"/>
              <a:t>The Local Truth: Star Formation and Feedback in the SOFIA Era</a:t>
            </a:r>
            <a:endParaRPr lang="en-US" dirty="0"/>
          </a:p>
        </p:txBody>
      </p:sp>
      <p:sp>
        <p:nvSpPr>
          <p:cNvPr id="13" name="TextBox 12">
            <a:extLst>
              <a:ext uri="{FF2B5EF4-FFF2-40B4-BE49-F238E27FC236}">
                <a16:creationId xmlns:a16="http://schemas.microsoft.com/office/drawing/2014/main" id="{A3EA828B-7DED-4E4E-BFBB-352720563136}"/>
              </a:ext>
            </a:extLst>
          </p:cNvPr>
          <p:cNvSpPr txBox="1"/>
          <p:nvPr/>
        </p:nvSpPr>
        <p:spPr>
          <a:xfrm>
            <a:off x="55895" y="1508918"/>
            <a:ext cx="552701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In the 1970s, we developed several generations of FIR photometers/imagers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Computer technologies went from interfaces on desk calculators to </a:t>
            </a:r>
            <a:r>
              <a:rPr lang="en-US" sz="2800" dirty="0" err="1"/>
              <a:t>microcomuters</a:t>
            </a:r>
            <a:r>
              <a:rPr lang="en-US" sz="2800" dirty="0"/>
              <a:t>. We had them all and had to program them in assembly and build the interfaces.</a:t>
            </a:r>
          </a:p>
        </p:txBody>
      </p:sp>
    </p:spTree>
    <p:extLst>
      <p:ext uri="{BB962C8B-B14F-4D97-AF65-F5344CB8AC3E}">
        <p14:creationId xmlns:p14="http://schemas.microsoft.com/office/powerpoint/2010/main" val="1273107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0B04-1C98-B248-BCA6-E618EB57DE62}"/>
              </a:ext>
            </a:extLst>
          </p:cNvPr>
          <p:cNvSpPr>
            <a:spLocks noGrp="1"/>
          </p:cNvSpPr>
          <p:nvPr>
            <p:ph type="title"/>
          </p:nvPr>
        </p:nvSpPr>
        <p:spPr/>
        <p:txBody>
          <a:bodyPr/>
          <a:lstStyle/>
          <a:p>
            <a:r>
              <a:rPr lang="en-US" dirty="0"/>
              <a:t>Getting Data on the KAO</a:t>
            </a:r>
          </a:p>
        </p:txBody>
      </p:sp>
      <p:sp>
        <p:nvSpPr>
          <p:cNvPr id="4" name="Footer Placeholder 3">
            <a:extLst>
              <a:ext uri="{FF2B5EF4-FFF2-40B4-BE49-F238E27FC236}">
                <a16:creationId xmlns:a16="http://schemas.microsoft.com/office/drawing/2014/main" id="{87BF1317-5B10-2545-A78F-AD7F46A79C3D}"/>
              </a:ext>
            </a:extLst>
          </p:cNvPr>
          <p:cNvSpPr>
            <a:spLocks noGrp="1"/>
          </p:cNvSpPr>
          <p:nvPr>
            <p:ph type="ftr" sz="quarter" idx="11"/>
          </p:nvPr>
        </p:nvSpPr>
        <p:spPr/>
        <p:txBody>
          <a:bodyPr/>
          <a:lstStyle/>
          <a:p>
            <a:pPr>
              <a:defRPr/>
            </a:pPr>
            <a:r>
              <a:rPr lang="en-US"/>
              <a:t>GSFC – Jan 24, 2018</a:t>
            </a:r>
            <a:endParaRPr lang="en-US" dirty="0"/>
          </a:p>
        </p:txBody>
      </p:sp>
      <p:pic>
        <p:nvPicPr>
          <p:cNvPr id="5" name="Picture 4">
            <a:extLst>
              <a:ext uri="{FF2B5EF4-FFF2-40B4-BE49-F238E27FC236}">
                <a16:creationId xmlns:a16="http://schemas.microsoft.com/office/drawing/2014/main" id="{BA919CC2-AB21-5441-9895-F421D89BADCD}"/>
              </a:ext>
            </a:extLst>
          </p:cNvPr>
          <p:cNvPicPr>
            <a:picLocks noChangeAspect="1"/>
          </p:cNvPicPr>
          <p:nvPr/>
        </p:nvPicPr>
        <p:blipFill>
          <a:blip r:embed="rId2"/>
          <a:stretch>
            <a:fillRect/>
          </a:stretch>
        </p:blipFill>
        <p:spPr>
          <a:xfrm>
            <a:off x="3962400" y="2647950"/>
            <a:ext cx="4980910" cy="3462340"/>
          </a:xfrm>
          <a:prstGeom prst="rect">
            <a:avLst/>
          </a:prstGeom>
        </p:spPr>
      </p:pic>
      <p:pic>
        <p:nvPicPr>
          <p:cNvPr id="6" name="Picture 5">
            <a:extLst>
              <a:ext uri="{FF2B5EF4-FFF2-40B4-BE49-F238E27FC236}">
                <a16:creationId xmlns:a16="http://schemas.microsoft.com/office/drawing/2014/main" id="{6075E829-9F4D-3A42-B5CA-703AD6EB9EAA}"/>
              </a:ext>
            </a:extLst>
          </p:cNvPr>
          <p:cNvPicPr>
            <a:picLocks noChangeAspect="1"/>
          </p:cNvPicPr>
          <p:nvPr/>
        </p:nvPicPr>
        <p:blipFill>
          <a:blip r:embed="rId3"/>
          <a:stretch>
            <a:fillRect/>
          </a:stretch>
        </p:blipFill>
        <p:spPr>
          <a:xfrm>
            <a:off x="63499" y="1293020"/>
            <a:ext cx="4574469" cy="3507580"/>
          </a:xfrm>
          <a:prstGeom prst="rect">
            <a:avLst/>
          </a:prstGeom>
        </p:spPr>
      </p:pic>
      <p:pic>
        <p:nvPicPr>
          <p:cNvPr id="7" name="Picture 6">
            <a:extLst>
              <a:ext uri="{FF2B5EF4-FFF2-40B4-BE49-F238E27FC236}">
                <a16:creationId xmlns:a16="http://schemas.microsoft.com/office/drawing/2014/main" id="{56505843-A713-FB47-8590-634BFE8628DE}"/>
              </a:ext>
            </a:extLst>
          </p:cNvPr>
          <p:cNvPicPr>
            <a:picLocks noChangeAspect="1"/>
          </p:cNvPicPr>
          <p:nvPr/>
        </p:nvPicPr>
        <p:blipFill>
          <a:blip r:embed="rId2"/>
          <a:stretch>
            <a:fillRect/>
          </a:stretch>
        </p:blipFill>
        <p:spPr>
          <a:xfrm>
            <a:off x="4038600" y="2497930"/>
            <a:ext cx="4980910" cy="3462340"/>
          </a:xfrm>
          <a:prstGeom prst="rect">
            <a:avLst/>
          </a:prstGeom>
        </p:spPr>
      </p:pic>
    </p:spTree>
    <p:extLst>
      <p:ext uri="{BB962C8B-B14F-4D97-AF65-F5344CB8AC3E}">
        <p14:creationId xmlns:p14="http://schemas.microsoft.com/office/powerpoint/2010/main" val="295864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1684E-42A2-3748-9D6C-C1F7990A81B9}"/>
              </a:ext>
            </a:extLst>
          </p:cNvPr>
          <p:cNvSpPr>
            <a:spLocks noGrp="1"/>
          </p:cNvSpPr>
          <p:nvPr>
            <p:ph type="title"/>
          </p:nvPr>
        </p:nvSpPr>
        <p:spPr/>
        <p:txBody>
          <a:bodyPr/>
          <a:lstStyle/>
          <a:p>
            <a:r>
              <a:rPr lang="en-US" dirty="0"/>
              <a:t>The Team on the KAO</a:t>
            </a:r>
          </a:p>
        </p:txBody>
      </p:sp>
      <p:pic>
        <p:nvPicPr>
          <p:cNvPr id="6" name="Content Placeholder 5">
            <a:extLst>
              <a:ext uri="{FF2B5EF4-FFF2-40B4-BE49-F238E27FC236}">
                <a16:creationId xmlns:a16="http://schemas.microsoft.com/office/drawing/2014/main" id="{3DD2AFEB-3029-9544-B741-A73667E179A2}"/>
              </a:ext>
            </a:extLst>
          </p:cNvPr>
          <p:cNvPicPr>
            <a:picLocks noGrp="1" noChangeAspect="1"/>
          </p:cNvPicPr>
          <p:nvPr>
            <p:ph idx="1"/>
          </p:nvPr>
        </p:nvPicPr>
        <p:blipFill>
          <a:blip r:embed="rId2"/>
          <a:stretch>
            <a:fillRect/>
          </a:stretch>
        </p:blipFill>
        <p:spPr>
          <a:xfrm>
            <a:off x="5370924" y="1333280"/>
            <a:ext cx="3810000" cy="4801040"/>
          </a:xfrm>
        </p:spPr>
      </p:pic>
      <p:sp>
        <p:nvSpPr>
          <p:cNvPr id="4" name="Footer Placeholder 3">
            <a:extLst>
              <a:ext uri="{FF2B5EF4-FFF2-40B4-BE49-F238E27FC236}">
                <a16:creationId xmlns:a16="http://schemas.microsoft.com/office/drawing/2014/main" id="{9ED9CFA1-1B2A-7E4C-95FD-E8C53C1294FD}"/>
              </a:ext>
            </a:extLst>
          </p:cNvPr>
          <p:cNvSpPr>
            <a:spLocks noGrp="1"/>
          </p:cNvSpPr>
          <p:nvPr>
            <p:ph type="ftr" sz="quarter" idx="11"/>
          </p:nvPr>
        </p:nvSpPr>
        <p:spPr/>
        <p:txBody>
          <a:bodyPr/>
          <a:lstStyle/>
          <a:p>
            <a:pPr>
              <a:defRPr/>
            </a:pPr>
            <a:r>
              <a:rPr lang="en-US"/>
              <a:t>The Local Truth: Star Formation and Feedback in the SOFIA Era</a:t>
            </a:r>
            <a:endParaRPr lang="en-US" dirty="0"/>
          </a:p>
        </p:txBody>
      </p:sp>
      <p:pic>
        <p:nvPicPr>
          <p:cNvPr id="8" name="Picture 7">
            <a:extLst>
              <a:ext uri="{FF2B5EF4-FFF2-40B4-BE49-F238E27FC236}">
                <a16:creationId xmlns:a16="http://schemas.microsoft.com/office/drawing/2014/main" id="{EF1DC9DD-F0BD-284E-A53A-97F85EFFFD2B}"/>
              </a:ext>
            </a:extLst>
          </p:cNvPr>
          <p:cNvPicPr>
            <a:picLocks noChangeAspect="1"/>
          </p:cNvPicPr>
          <p:nvPr/>
        </p:nvPicPr>
        <p:blipFill>
          <a:blip r:embed="rId3"/>
          <a:stretch>
            <a:fillRect/>
          </a:stretch>
        </p:blipFill>
        <p:spPr>
          <a:xfrm>
            <a:off x="19050" y="1333280"/>
            <a:ext cx="5370925" cy="3810000"/>
          </a:xfrm>
          <a:prstGeom prst="rect">
            <a:avLst/>
          </a:prstGeom>
        </p:spPr>
      </p:pic>
    </p:spTree>
    <p:extLst>
      <p:ext uri="{BB962C8B-B14F-4D97-AF65-F5344CB8AC3E}">
        <p14:creationId xmlns:p14="http://schemas.microsoft.com/office/powerpoint/2010/main" val="961935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68813-4542-B84A-A92D-15B389A24DB8}"/>
              </a:ext>
            </a:extLst>
          </p:cNvPr>
          <p:cNvSpPr>
            <a:spLocks noGrp="1"/>
          </p:cNvSpPr>
          <p:nvPr>
            <p:ph type="title"/>
          </p:nvPr>
        </p:nvSpPr>
        <p:spPr/>
        <p:txBody>
          <a:bodyPr/>
          <a:lstStyle/>
          <a:p>
            <a:r>
              <a:rPr lang="en-US" dirty="0"/>
              <a:t>Lots of Discovery Space</a:t>
            </a:r>
          </a:p>
        </p:txBody>
      </p:sp>
      <p:sp>
        <p:nvSpPr>
          <p:cNvPr id="3" name="Content Placeholder 2">
            <a:extLst>
              <a:ext uri="{FF2B5EF4-FFF2-40B4-BE49-F238E27FC236}">
                <a16:creationId xmlns:a16="http://schemas.microsoft.com/office/drawing/2014/main" id="{68B73116-D46D-F14B-ACEE-98DA86BB7120}"/>
              </a:ext>
            </a:extLst>
          </p:cNvPr>
          <p:cNvSpPr>
            <a:spLocks noGrp="1"/>
          </p:cNvSpPr>
          <p:nvPr>
            <p:ph idx="1"/>
          </p:nvPr>
        </p:nvSpPr>
        <p:spPr>
          <a:xfrm>
            <a:off x="533400" y="1470818"/>
            <a:ext cx="8229600" cy="4525963"/>
          </a:xfrm>
        </p:spPr>
        <p:txBody>
          <a:bodyPr/>
          <a:lstStyle/>
          <a:p>
            <a:r>
              <a:rPr lang="en-US" dirty="0"/>
              <a:t>Internal energy production in Uranus and Neptune</a:t>
            </a:r>
          </a:p>
          <a:p>
            <a:r>
              <a:rPr lang="en-US" dirty="0"/>
              <a:t>First far infrared and mm studies of the Galactic Center</a:t>
            </a:r>
          </a:p>
          <a:p>
            <a:r>
              <a:rPr lang="en-US" dirty="0"/>
              <a:t>First studies of H II regions in the far IR</a:t>
            </a:r>
          </a:p>
          <a:p>
            <a:r>
              <a:rPr lang="en-US" dirty="0"/>
              <a:t>Discovery of </a:t>
            </a:r>
            <a:r>
              <a:rPr lang="en-US" dirty="0" err="1"/>
              <a:t>ultraluminous</a:t>
            </a:r>
            <a:r>
              <a:rPr lang="en-US" dirty="0"/>
              <a:t> IR galaxies</a:t>
            </a:r>
          </a:p>
          <a:p>
            <a:r>
              <a:rPr lang="en-US" dirty="0"/>
              <a:t>First studies of dust in planetary nebulae</a:t>
            </a:r>
          </a:p>
        </p:txBody>
      </p:sp>
      <p:sp>
        <p:nvSpPr>
          <p:cNvPr id="4" name="Footer Placeholder 3">
            <a:extLst>
              <a:ext uri="{FF2B5EF4-FFF2-40B4-BE49-F238E27FC236}">
                <a16:creationId xmlns:a16="http://schemas.microsoft.com/office/drawing/2014/main" id="{A311CF96-6B10-EA45-BCE1-275F9C83DB3B}"/>
              </a:ext>
            </a:extLst>
          </p:cNvPr>
          <p:cNvSpPr>
            <a:spLocks noGrp="1"/>
          </p:cNvSpPr>
          <p:nvPr>
            <p:ph type="ftr" sz="quarter" idx="11"/>
          </p:nvPr>
        </p:nvSpPr>
        <p:spPr/>
        <p:txBody>
          <a:bodyPr/>
          <a:lstStyle/>
          <a:p>
            <a:pPr>
              <a:defRPr/>
            </a:pPr>
            <a:r>
              <a:rPr lang="en-US"/>
              <a:t>GSFC – Jan 24, 2018</a:t>
            </a:r>
            <a:endParaRPr lang="en-US" dirty="0"/>
          </a:p>
        </p:txBody>
      </p:sp>
    </p:spTree>
    <p:extLst>
      <p:ext uri="{BB962C8B-B14F-4D97-AF65-F5344CB8AC3E}">
        <p14:creationId xmlns:p14="http://schemas.microsoft.com/office/powerpoint/2010/main" val="237442823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14900</TotalTime>
  <Words>914</Words>
  <Application>Microsoft Macintosh PowerPoint</Application>
  <PresentationFormat>On-screen Show (4:3)</PresentationFormat>
  <Paragraphs>98</Paragraphs>
  <Slides>27</Slides>
  <Notes>1</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27</vt:i4>
      </vt:variant>
    </vt:vector>
  </HeadingPairs>
  <TitlesOfParts>
    <vt:vector size="30" baseType="lpstr">
      <vt:lpstr>Arial</vt:lpstr>
      <vt:lpstr>Default Design</vt:lpstr>
      <vt:lpstr>2_Office Theme</vt:lpstr>
      <vt:lpstr>Living Through a Revolution </vt:lpstr>
      <vt:lpstr>Starting Grad School</vt:lpstr>
      <vt:lpstr>My Days with LST</vt:lpstr>
      <vt:lpstr>Airborne Astronomy</vt:lpstr>
      <vt:lpstr>Squeezing into the Lear Jet</vt:lpstr>
      <vt:lpstr>Building the Instruments</vt:lpstr>
      <vt:lpstr>Getting Data on the KAO</vt:lpstr>
      <vt:lpstr>The Team on the KAO</vt:lpstr>
      <vt:lpstr>Lots of Discovery Space</vt:lpstr>
      <vt:lpstr>Arriving at GSFC</vt:lpstr>
      <vt:lpstr>Spectrophotometers at GSFC</vt:lpstr>
      <vt:lpstr>Joining the COBE Team</vt:lpstr>
      <vt:lpstr>COBE</vt:lpstr>
      <vt:lpstr>COBE</vt:lpstr>
      <vt:lpstr>Stockholm 2006</vt:lpstr>
      <vt:lpstr>One Person’s Noise is Another’s Signal</vt:lpstr>
      <vt:lpstr>The Beginning</vt:lpstr>
      <vt:lpstr>Development of Microcalorimeters</vt:lpstr>
      <vt:lpstr>X-ray Spectroscopy in the Modern Age!</vt:lpstr>
      <vt:lpstr>Envisioning JWST</vt:lpstr>
      <vt:lpstr>PowerPoint Presentation</vt:lpstr>
      <vt:lpstr>Multi-Object Spectrosopy</vt:lpstr>
      <vt:lpstr>The Idea</vt:lpstr>
      <vt:lpstr>The System</vt:lpstr>
      <vt:lpstr>ESA’s NIRSpec</vt:lpstr>
      <vt:lpstr>First Light!</vt:lpstr>
      <vt:lpstr>A Look Ahead</vt:lpstr>
    </vt:vector>
  </TitlesOfParts>
  <Company>LMIT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cahouse</dc:creator>
  <cp:lastModifiedBy>Harvey Moseley</cp:lastModifiedBy>
  <cp:revision>385</cp:revision>
  <dcterms:created xsi:type="dcterms:W3CDTF">2015-08-14T04:15:16Z</dcterms:created>
  <dcterms:modified xsi:type="dcterms:W3CDTF">2022-11-11T17:06:02Z</dcterms:modified>
</cp:coreProperties>
</file>